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4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4555700550576346"/>
          <c:y val="2.9299143529506817E-2"/>
          <c:w val="0.61363832980306376"/>
          <c:h val="0.9398943046732181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'[Программы _2020.xls]Диаграммы'!$K$183</c:f>
              <c:strCache>
                <c:ptCount val="1"/>
                <c:pt idx="0">
                  <c:v>программы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5.0925337632079971E-17"/>
                  <c:y val="-3.8523280970206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32E-3"/>
                  <c:y val="-4.280364552245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12998737845156E-3"/>
                  <c:y val="-4.2259824665946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420182821216584E-3"/>
                  <c:y val="-4.5768694050829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912998737844098E-3"/>
                  <c:y val="-4.576869405082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'[Программы _2020.xls]Диаграммы'!$L$182:$Q$182</c:f>
              <c:strCache>
                <c:ptCount val="6"/>
                <c:pt idx="0">
                  <c:v>Естественнонаучная</c:v>
                </c:pt>
                <c:pt idx="1">
                  <c:v>Социально-педагогическая</c:v>
                </c:pt>
                <c:pt idx="2">
                  <c:v>Техническая</c:v>
                </c:pt>
                <c:pt idx="3">
                  <c:v>Туристско-краеведческая</c:v>
                </c:pt>
                <c:pt idx="4">
                  <c:v>Физкультурно-спортивная</c:v>
                </c:pt>
                <c:pt idx="5">
                  <c:v>Художественная</c:v>
                </c:pt>
              </c:strCache>
            </c:strRef>
          </c:cat>
          <c:val>
            <c:numRef>
              <c:f>'[Программы _2020.xls]Диаграммы'!$L$183:$Q$183</c:f>
              <c:numCache>
                <c:formatCode>0.0</c:formatCode>
                <c:ptCount val="6"/>
                <c:pt idx="0">
                  <c:v>4.5801526717557248</c:v>
                </c:pt>
                <c:pt idx="1">
                  <c:v>12.468193384223918</c:v>
                </c:pt>
                <c:pt idx="2">
                  <c:v>15.539803707742639</c:v>
                </c:pt>
                <c:pt idx="3">
                  <c:v>3.8894947291893858</c:v>
                </c:pt>
                <c:pt idx="4">
                  <c:v>26.990185387131952</c:v>
                </c:pt>
                <c:pt idx="5">
                  <c:v>36.532170119956376</c:v>
                </c:pt>
              </c:numCache>
            </c:numRef>
          </c:val>
        </c:ser>
        <c:ser>
          <c:idx val="1"/>
          <c:order val="1"/>
          <c:tx>
            <c:strRef>
              <c:f>'[Программы _2020.xls]Диаграммы'!$K$184</c:f>
              <c:strCache>
                <c:ptCount val="1"/>
                <c:pt idx="0">
                  <c:v>обучающихся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795506328076478E-2"/>
                  <c:y val="-4.064468426067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311023622047243E-3"/>
                  <c:y val="-3.8523280970206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0660542432196E-2"/>
                  <c:y val="-5.1364374626942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67045920216515E-2"/>
                  <c:y val="-4.2917369450532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364128940135979E-2"/>
                  <c:y val="-4.3096432046271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210192475940508E-2"/>
                  <c:y val="-3.9571127694059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'[Программы _2020.xls]Диаграммы'!$L$182:$Q$182</c:f>
              <c:strCache>
                <c:ptCount val="6"/>
                <c:pt idx="0">
                  <c:v>Естественнонаучная</c:v>
                </c:pt>
                <c:pt idx="1">
                  <c:v>Социально-педагогическая</c:v>
                </c:pt>
                <c:pt idx="2">
                  <c:v>Техническая</c:v>
                </c:pt>
                <c:pt idx="3">
                  <c:v>Туристско-краеведческая</c:v>
                </c:pt>
                <c:pt idx="4">
                  <c:v>Физкультурно-спортивная</c:v>
                </c:pt>
                <c:pt idx="5">
                  <c:v>Художественная</c:v>
                </c:pt>
              </c:strCache>
            </c:strRef>
          </c:cat>
          <c:val>
            <c:numRef>
              <c:f>'[Программы _2020.xls]Диаграммы'!$L$184:$Q$184</c:f>
              <c:numCache>
                <c:formatCode>0.0</c:formatCode>
                <c:ptCount val="6"/>
                <c:pt idx="0">
                  <c:v>3.9749255625166717</c:v>
                </c:pt>
                <c:pt idx="1">
                  <c:v>12.079058735319775</c:v>
                </c:pt>
                <c:pt idx="2">
                  <c:v>15.135861924776687</c:v>
                </c:pt>
                <c:pt idx="3">
                  <c:v>3.6523030560822454</c:v>
                </c:pt>
                <c:pt idx="4">
                  <c:v>32.471324446495132</c:v>
                </c:pt>
                <c:pt idx="5">
                  <c:v>32.686526274809488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45900928"/>
        <c:axId val="45936640"/>
        <c:axId val="0"/>
      </c:bar3DChart>
      <c:catAx>
        <c:axId val="459009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5936640"/>
        <c:crosses val="autoZero"/>
        <c:auto val="1"/>
        <c:lblAlgn val="ctr"/>
        <c:lblOffset val="100"/>
        <c:noMultiLvlLbl val="0"/>
      </c:catAx>
      <c:valAx>
        <c:axId val="45936640"/>
        <c:scaling>
          <c:orientation val="minMax"/>
        </c:scaling>
        <c:delete val="1"/>
        <c:axPos val="b"/>
        <c:majorGridlines/>
        <c:numFmt formatCode="0.0" sourceLinked="1"/>
        <c:majorTickMark val="none"/>
        <c:minorTickMark val="none"/>
        <c:tickLblPos val="nextTo"/>
        <c:crossAx val="4590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06996854629995"/>
          <c:y val="0.86275178178855561"/>
          <c:w val="0.46930031453700038"/>
          <c:h val="9.5928524776708296E-2"/>
        </c:manualLayout>
      </c:layout>
      <c:overlay val="0"/>
      <c:txPr>
        <a:bodyPr/>
        <a:lstStyle/>
        <a:p>
          <a:pPr>
            <a:defRPr sz="1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4540652507848077E-2"/>
                  <c:y val="-0.11246737480054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897533882828446E-2"/>
                  <c:y val="-2.8116843700136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064195100612427E-2"/>
                  <c:y val="-4.0897227200198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Диаграммы!$L$986:$L$988</c:f>
              <c:strCache>
                <c:ptCount val="3"/>
                <c:pt idx="0">
                  <c:v>программы, основанные на модульном принципе</c:v>
                </c:pt>
                <c:pt idx="1">
                  <c:v>программы, в которых используются  дистанционные образовательные технологии обучения, или включающие курсы дистанционного обучения</c:v>
                </c:pt>
                <c:pt idx="2">
                  <c:v>Разноуровневые программы</c:v>
                </c:pt>
              </c:strCache>
            </c:strRef>
          </c:cat>
          <c:val>
            <c:numRef>
              <c:f>Диаграммы!$M$986:$M$988</c:f>
              <c:numCache>
                <c:formatCode>0.00%</c:formatCode>
                <c:ptCount val="3"/>
                <c:pt idx="0">
                  <c:v>0.57499999999999996</c:v>
                </c:pt>
                <c:pt idx="1">
                  <c:v>0.13900000000000001</c:v>
                </c:pt>
                <c:pt idx="2">
                  <c:v>0.105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048384"/>
        <c:axId val="46049920"/>
        <c:axId val="0"/>
      </c:bar3DChart>
      <c:catAx>
        <c:axId val="4604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6049920"/>
        <c:crosses val="autoZero"/>
        <c:auto val="1"/>
        <c:lblAlgn val="r"/>
        <c:lblOffset val="100"/>
        <c:noMultiLvlLbl val="0"/>
      </c:catAx>
      <c:valAx>
        <c:axId val="46049920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46048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,00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13,4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18,3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5,6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28,6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30,1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Диаграммы!$M$968:$R$968</c:f>
              <c:strCache>
                <c:ptCount val="6"/>
                <c:pt idx="0">
                  <c:v>Естественнонаучная</c:v>
                </c:pt>
                <c:pt idx="1">
                  <c:v>Социально-педагогическая</c:v>
                </c:pt>
                <c:pt idx="2">
                  <c:v>Техническая</c:v>
                </c:pt>
                <c:pt idx="3">
                  <c:v>Туристско-краеведческая</c:v>
                </c:pt>
                <c:pt idx="4">
                  <c:v>Физкультурно-спортивная</c:v>
                </c:pt>
                <c:pt idx="5">
                  <c:v>Художественная</c:v>
                </c:pt>
              </c:strCache>
            </c:strRef>
          </c:cat>
          <c:val>
            <c:numRef>
              <c:f>Диаграммы!$M$969:$R$969</c:f>
              <c:numCache>
                <c:formatCode>0.00%</c:formatCode>
                <c:ptCount val="6"/>
                <c:pt idx="0" formatCode="0%">
                  <c:v>0.04</c:v>
                </c:pt>
                <c:pt idx="1">
                  <c:v>0.13400000000000001</c:v>
                </c:pt>
                <c:pt idx="2">
                  <c:v>0.183</c:v>
                </c:pt>
                <c:pt idx="3">
                  <c:v>5.6000000000000001E-2</c:v>
                </c:pt>
                <c:pt idx="4">
                  <c:v>0.28599999999999998</c:v>
                </c:pt>
                <c:pt idx="5">
                  <c:v>0.30099999999999999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1751552"/>
        <c:axId val="241780992"/>
      </c:barChart>
      <c:catAx>
        <c:axId val="241751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241780992"/>
        <c:crosses val="autoZero"/>
        <c:auto val="1"/>
        <c:lblAlgn val="ctr"/>
        <c:lblOffset val="100"/>
        <c:noMultiLvlLbl val="0"/>
      </c:catAx>
      <c:valAx>
        <c:axId val="2417809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4175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83712087070673E-2"/>
          <c:y val="0"/>
          <c:w val="0.98441628791292934"/>
          <c:h val="0.6269670569327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Диаграммы!$K$401</c:f>
              <c:strCache>
                <c:ptCount val="1"/>
                <c:pt idx="0">
                  <c:v>программы, реализуемые в сетевом взаимодейстии или форме</c:v>
                </c:pt>
              </c:strCache>
            </c:strRef>
          </c:tx>
          <c:spPr>
            <a:solidFill>
              <a:srgbClr val="FF8021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Диаграммы!$L$400:$Q$400</c:f>
              <c:strCache>
                <c:ptCount val="6"/>
                <c:pt idx="0">
                  <c:v>Естественнонаучная</c:v>
                </c:pt>
                <c:pt idx="1">
                  <c:v>Социально-педагогическая</c:v>
                </c:pt>
                <c:pt idx="2">
                  <c:v>Техническая</c:v>
                </c:pt>
                <c:pt idx="3">
                  <c:v>Туристско-краеведческая</c:v>
                </c:pt>
                <c:pt idx="4">
                  <c:v>Физкультурно-спортивная</c:v>
                </c:pt>
                <c:pt idx="5">
                  <c:v>Художественная</c:v>
                </c:pt>
              </c:strCache>
            </c:strRef>
          </c:cat>
          <c:val>
            <c:numRef>
              <c:f>Диаграммы!$L$401:$Q$401</c:f>
              <c:numCache>
                <c:formatCode>0.00%</c:formatCode>
                <c:ptCount val="6"/>
                <c:pt idx="0">
                  <c:v>7.2999999999999995E-2</c:v>
                </c:pt>
                <c:pt idx="1">
                  <c:v>0.127</c:v>
                </c:pt>
                <c:pt idx="2">
                  <c:v>0.187</c:v>
                </c:pt>
                <c:pt idx="3">
                  <c:v>5.8999999999999997E-2</c:v>
                </c:pt>
                <c:pt idx="4">
                  <c:v>0.34499999999999997</c:v>
                </c:pt>
                <c:pt idx="5">
                  <c:v>0.20899999999999999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3233536"/>
        <c:axId val="243236224"/>
        <c:axId val="0"/>
      </c:bar3DChart>
      <c:catAx>
        <c:axId val="243233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43236224"/>
        <c:crosses val="autoZero"/>
        <c:auto val="1"/>
        <c:lblAlgn val="ctr"/>
        <c:lblOffset val="100"/>
        <c:noMultiLvlLbl val="0"/>
      </c:catAx>
      <c:valAx>
        <c:axId val="24323622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432335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Динамика изменений по возрасту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работников (в%) </a:t>
            </a:r>
          </a:p>
        </c:rich>
      </c:tx>
      <c:layout>
        <c:manualLayout>
          <c:xMode val="edge"/>
          <c:yMode val="edge"/>
          <c:x val="8.4043727410670704E-2"/>
          <c:y val="5.1054268823931846E-2"/>
        </c:manualLayout>
      </c:layout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кадры!$BL$203</c:f>
              <c:strCache>
                <c:ptCount val="1"/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кадры!$BM$202:$BO$202</c:f>
              <c:strCache>
                <c:ptCount val="3"/>
                <c:pt idx="0">
                  <c:v>Моложе 25 лет</c:v>
                </c:pt>
                <c:pt idx="1">
                  <c:v>25—35 лет</c:v>
                </c:pt>
                <c:pt idx="2">
                  <c:v>36 лет и  старше</c:v>
                </c:pt>
              </c:strCache>
            </c:strRef>
          </c:cat>
          <c:val>
            <c:numRef>
              <c:f>кадры!$BM$203:$BO$203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кадры!$BL$204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кадры!$BM$202:$BO$202</c:f>
              <c:strCache>
                <c:ptCount val="3"/>
                <c:pt idx="0">
                  <c:v>Моложе 25 лет</c:v>
                </c:pt>
                <c:pt idx="1">
                  <c:v>25—35 лет</c:v>
                </c:pt>
                <c:pt idx="2">
                  <c:v>36 лет и  старше</c:v>
                </c:pt>
              </c:strCache>
            </c:strRef>
          </c:cat>
          <c:val>
            <c:numRef>
              <c:f>кадры!$BM$204:$BO$204</c:f>
              <c:numCache>
                <c:formatCode>0.0%</c:formatCode>
                <c:ptCount val="3"/>
                <c:pt idx="0">
                  <c:v>8.4000000000000005E-2</c:v>
                </c:pt>
                <c:pt idx="1">
                  <c:v>0.20699999999999999</c:v>
                </c:pt>
                <c:pt idx="2">
                  <c:v>0.70799999999999996</c:v>
                </c:pt>
              </c:numCache>
            </c:numRef>
          </c:val>
        </c:ser>
        <c:ser>
          <c:idx val="2"/>
          <c:order val="2"/>
          <c:tx>
            <c:strRef>
              <c:f>кадры!$BL$205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кадры!$BM$202:$BO$202</c:f>
              <c:strCache>
                <c:ptCount val="3"/>
                <c:pt idx="0">
                  <c:v>Моложе 25 лет</c:v>
                </c:pt>
                <c:pt idx="1">
                  <c:v>25—35 лет</c:v>
                </c:pt>
                <c:pt idx="2">
                  <c:v>36 лет и  старше</c:v>
                </c:pt>
              </c:strCache>
            </c:strRef>
          </c:cat>
          <c:val>
            <c:numRef>
              <c:f>кадры!$BM$205:$BO$205</c:f>
              <c:numCache>
                <c:formatCode>0.0%</c:formatCode>
                <c:ptCount val="3"/>
                <c:pt idx="0">
                  <c:v>7.4999999999999997E-2</c:v>
                </c:pt>
                <c:pt idx="1">
                  <c:v>0.20499999999999999</c:v>
                </c:pt>
                <c:pt idx="2">
                  <c:v>0.72</c:v>
                </c:pt>
              </c:numCache>
            </c:numRef>
          </c:val>
        </c:ser>
        <c:ser>
          <c:idx val="3"/>
          <c:order val="3"/>
          <c:tx>
            <c:strRef>
              <c:f>кадры!$BL$206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73,8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кадры!$BM$202:$BO$202</c:f>
              <c:strCache>
                <c:ptCount val="3"/>
                <c:pt idx="0">
                  <c:v>Моложе 25 лет</c:v>
                </c:pt>
                <c:pt idx="1">
                  <c:v>25—35 лет</c:v>
                </c:pt>
                <c:pt idx="2">
                  <c:v>36 лет и  старше</c:v>
                </c:pt>
              </c:strCache>
            </c:strRef>
          </c:cat>
          <c:val>
            <c:numRef>
              <c:f>кадры!$BM$206:$BO$206</c:f>
              <c:numCache>
                <c:formatCode>0.0%</c:formatCode>
                <c:ptCount val="3"/>
                <c:pt idx="0">
                  <c:v>6.3E-2</c:v>
                </c:pt>
                <c:pt idx="1">
                  <c:v>0.19900000000000001</c:v>
                </c:pt>
                <c:pt idx="2">
                  <c:v>0.73799999999999999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7852544"/>
        <c:axId val="217870720"/>
        <c:axId val="0"/>
      </c:bar3DChart>
      <c:catAx>
        <c:axId val="217852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17870720"/>
        <c:crosses val="autoZero"/>
        <c:auto val="1"/>
        <c:lblAlgn val="ctr"/>
        <c:lblOffset val="100"/>
        <c:noMultiLvlLbl val="0"/>
      </c:catAx>
      <c:valAx>
        <c:axId val="21787072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17852544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Динамика изменений по образованию педагогических работников (в%)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кадры!$BM$248</c:f>
              <c:strCache>
                <c:ptCount val="1"/>
                <c:pt idx="0">
                  <c:v>Высшее профессиональное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кадры!$BL$249:$BL$251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кадры!$BM$249:$BM$251</c:f>
              <c:numCache>
                <c:formatCode>0.0</c:formatCode>
                <c:ptCount val="3"/>
                <c:pt idx="0">
                  <c:v>73.688836800468792</c:v>
                </c:pt>
                <c:pt idx="1">
                  <c:v>74.569417403025312</c:v>
                </c:pt>
                <c:pt idx="2">
                  <c:v>74.895656206523412</c:v>
                </c:pt>
              </c:numCache>
            </c:numRef>
          </c:val>
        </c:ser>
        <c:ser>
          <c:idx val="1"/>
          <c:order val="1"/>
          <c:tx>
            <c:strRef>
              <c:f>кадры!$BN$248</c:f>
              <c:strCache>
                <c:ptCount val="1"/>
                <c:pt idx="0">
                  <c:v>Среднее профессиональное</c:v>
                </c:pt>
              </c:strCache>
            </c:strRef>
          </c:tx>
          <c:spPr>
            <a:solidFill>
              <a:srgbClr val="9ABB59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кадры!$BL$249:$BL$251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кадры!$BN$249:$BN$251</c:f>
              <c:numCache>
                <c:formatCode>0.0</c:formatCode>
                <c:ptCount val="3"/>
                <c:pt idx="0">
                  <c:v>23.425139173747436</c:v>
                </c:pt>
                <c:pt idx="1">
                  <c:v>23.154111127751985</c:v>
                </c:pt>
                <c:pt idx="2">
                  <c:v>24.037718349049314</c:v>
                </c:pt>
              </c:numCache>
            </c:numRef>
          </c:val>
        </c:ser>
        <c:ser>
          <c:idx val="2"/>
          <c:order val="2"/>
          <c:tx>
            <c:strRef>
              <c:f>кадры!$BO$248</c:f>
              <c:strCache>
                <c:ptCount val="1"/>
                <c:pt idx="0">
                  <c:v>Начальное профессиональное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кадры!$BL$249:$BL$251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кадры!$BO$249:$BO$251</c:f>
              <c:numCache>
                <c:formatCode>0.0</c:formatCode>
                <c:ptCount val="3"/>
                <c:pt idx="0">
                  <c:v>0.60064459419865224</c:v>
                </c:pt>
                <c:pt idx="1">
                  <c:v>0.61404822525086111</c:v>
                </c:pt>
                <c:pt idx="2">
                  <c:v>0.54104189210078835</c:v>
                </c:pt>
              </c:numCache>
            </c:numRef>
          </c:val>
        </c:ser>
        <c:ser>
          <c:idx val="3"/>
          <c:order val="3"/>
          <c:tx>
            <c:strRef>
              <c:f>кадры!$BP$248</c:f>
              <c:strCache>
                <c:ptCount val="1"/>
                <c:pt idx="0">
                  <c:v>Среднее</c:v>
                </c:pt>
              </c:strCache>
            </c:strRef>
          </c:tx>
          <c:spPr>
            <a:solidFill>
              <a:srgbClr val="A28EBC"/>
            </a:solidFill>
          </c:spPr>
          <c:invertIfNegative val="0"/>
          <c:dLbls>
            <c:dLbl>
              <c:idx val="0"/>
              <c:layout>
                <c:manualLayout>
                  <c:x val="5.8333333333333334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3333333333333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333333333333334E-2"/>
                  <c:y val="4.6296296296296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кадры!$BL$249:$BL$251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кадры!$BP$249:$BP$251</c:f>
              <c:numCache>
                <c:formatCode>0.0</c:formatCode>
                <c:ptCount val="3"/>
                <c:pt idx="0">
                  <c:v>2.2853794315851159</c:v>
                </c:pt>
                <c:pt idx="1">
                  <c:v>1.6624232439718436</c:v>
                </c:pt>
                <c:pt idx="2">
                  <c:v>0.52558355232648013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47805056"/>
        <c:axId val="247806592"/>
        <c:axId val="0"/>
      </c:bar3DChart>
      <c:catAx>
        <c:axId val="247805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47806592"/>
        <c:crosses val="autoZero"/>
        <c:auto val="1"/>
        <c:lblAlgn val="ctr"/>
        <c:lblOffset val="100"/>
        <c:noMultiLvlLbl val="0"/>
      </c:catAx>
      <c:valAx>
        <c:axId val="247806592"/>
        <c:scaling>
          <c:orientation val="minMax"/>
        </c:scaling>
        <c:delete val="1"/>
        <c:axPos val="b"/>
        <c:majorGridlines/>
        <c:numFmt formatCode="0%" sourceLinked="1"/>
        <c:majorTickMark val="none"/>
        <c:minorTickMark val="none"/>
        <c:tickLblPos val="nextTo"/>
        <c:crossAx val="2478050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Динамика изменений по стажу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работников (в %)</a:t>
            </a:r>
          </a:p>
        </c:rich>
      </c:tx>
      <c:layout>
        <c:manualLayout>
          <c:xMode val="edge"/>
          <c:yMode val="edge"/>
          <c:x val="0.26722678961596863"/>
          <c:y val="8.818464615042773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42647573240052472"/>
          <c:w val="0.99378533530916136"/>
          <c:h val="0.440277343994003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кадры!$BM$178</c:f>
              <c:strCache>
                <c:ptCount val="1"/>
                <c:pt idx="0">
                  <c:v>менее 2 лет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кадры!$BL$179:$BL$181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кадры!$BM$179:$BM$181</c:f>
              <c:numCache>
                <c:formatCode>0.0</c:formatCode>
                <c:ptCount val="3"/>
                <c:pt idx="0">
                  <c:v>6.7641228939544105</c:v>
                </c:pt>
                <c:pt idx="1">
                  <c:v>5.7649667405764964</c:v>
                </c:pt>
                <c:pt idx="2">
                  <c:v>4.758345789735924</c:v>
                </c:pt>
              </c:numCache>
            </c:numRef>
          </c:val>
        </c:ser>
        <c:ser>
          <c:idx val="1"/>
          <c:order val="1"/>
          <c:tx>
            <c:strRef>
              <c:f>кадры!$BN$178</c:f>
              <c:strCache>
                <c:ptCount val="1"/>
                <c:pt idx="0">
                  <c:v>от 2 до 5 лет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кадры!$BL$179:$BL$181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кадры!$BN$179:$BN$181</c:f>
              <c:numCache>
                <c:formatCode>0.0</c:formatCode>
                <c:ptCount val="3"/>
                <c:pt idx="0">
                  <c:v>10.08424182358771</c:v>
                </c:pt>
                <c:pt idx="1">
                  <c:v>9.4111850209411188</c:v>
                </c:pt>
                <c:pt idx="2">
                  <c:v>9.0682610861983051</c:v>
                </c:pt>
              </c:numCache>
            </c:numRef>
          </c:val>
        </c:ser>
        <c:ser>
          <c:idx val="2"/>
          <c:order val="2"/>
          <c:tx>
            <c:strRef>
              <c:f>кадры!$BO$178</c:f>
              <c:strCache>
                <c:ptCount val="1"/>
                <c:pt idx="0">
                  <c:v>от 5 лет  до 10 лет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кадры!$BL$179:$BL$181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кадры!$BO$179:$BO$181</c:f>
              <c:numCache>
                <c:formatCode>0.0</c:formatCode>
                <c:ptCount val="3"/>
                <c:pt idx="0">
                  <c:v>12.983151635282457</c:v>
                </c:pt>
                <c:pt idx="1">
                  <c:v>13.648681941364869</c:v>
                </c:pt>
                <c:pt idx="2">
                  <c:v>13.477827603388141</c:v>
                </c:pt>
              </c:numCache>
            </c:numRef>
          </c:val>
        </c:ser>
        <c:ser>
          <c:idx val="3"/>
          <c:order val="3"/>
          <c:tx>
            <c:strRef>
              <c:f>кадры!$BP$178</c:f>
              <c:strCache>
                <c:ptCount val="1"/>
                <c:pt idx="0">
                  <c:v>от 10   до 20  лет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кадры!$BL$179:$BL$181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кадры!$BP$179:$BP$181</c:f>
              <c:numCache>
                <c:formatCode>0.0</c:formatCode>
                <c:ptCount val="3"/>
                <c:pt idx="0">
                  <c:v>22.596630327056491</c:v>
                </c:pt>
                <c:pt idx="1">
                  <c:v>22.887410692288743</c:v>
                </c:pt>
                <c:pt idx="2">
                  <c:v>22.944693572496263</c:v>
                </c:pt>
              </c:numCache>
            </c:numRef>
          </c:val>
        </c:ser>
        <c:ser>
          <c:idx val="4"/>
          <c:order val="4"/>
          <c:tx>
            <c:strRef>
              <c:f>кадры!$BQ$178</c:f>
              <c:strCache>
                <c:ptCount val="1"/>
                <c:pt idx="0">
                  <c:v>более 20 лет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кадры!$BL$179:$BL$181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кадры!$BQ$179:$BQ$181</c:f>
              <c:numCache>
                <c:formatCode>0.0</c:formatCode>
                <c:ptCount val="3"/>
                <c:pt idx="0">
                  <c:v>47.571853320118933</c:v>
                </c:pt>
                <c:pt idx="1">
                  <c:v>48.287755604828774</c:v>
                </c:pt>
                <c:pt idx="2">
                  <c:v>49.750871948181363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9610624"/>
        <c:axId val="249612160"/>
        <c:axId val="249606592"/>
      </c:bar3DChart>
      <c:catAx>
        <c:axId val="2496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49612160"/>
        <c:crosses val="autoZero"/>
        <c:auto val="1"/>
        <c:lblAlgn val="ctr"/>
        <c:lblOffset val="100"/>
        <c:noMultiLvlLbl val="0"/>
      </c:catAx>
      <c:valAx>
        <c:axId val="2496121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49610624"/>
        <c:crosses val="autoZero"/>
        <c:crossBetween val="between"/>
      </c:valAx>
      <c:serAx>
        <c:axId val="249606592"/>
        <c:scaling>
          <c:orientation val="minMax"/>
        </c:scaling>
        <c:delete val="1"/>
        <c:axPos val="b"/>
        <c:majorTickMark val="none"/>
        <c:minorTickMark val="none"/>
        <c:tickLblPos val="nextTo"/>
        <c:crossAx val="249612160"/>
        <c:crosses val="autoZero"/>
      </c:serAx>
    </c:plotArea>
    <c:legend>
      <c:legendPos val="t"/>
      <c:layout>
        <c:manualLayout>
          <c:xMode val="edge"/>
          <c:yMode val="edge"/>
          <c:x val="0.05"/>
          <c:y val="0.29797127804512946"/>
          <c:w val="0.9"/>
          <c:h val="7.9195513364012191E-2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471601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" y="2996952"/>
            <a:ext cx="463207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7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2153-9E3E-4156-9974-ABAB427A7437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B6C0E-C4B9-4094-8E59-5B7DF00D5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4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mc_6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6548437"/>
            <a:ext cx="406632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800" y="1844824"/>
            <a:ext cx="7596336" cy="288032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Целевая модель развития системы дополнительного образования детей 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Самарской 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области: 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источники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, тренды, механизмы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5" y="6237312"/>
            <a:ext cx="9143999" cy="792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Сироткина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Е.А.,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руководитель РМЦ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ДОД Самарской области</a:t>
            </a:r>
          </a:p>
        </p:txBody>
      </p:sp>
      <p:pic>
        <p:nvPicPr>
          <p:cNvPr id="5" name="Picture 4" descr="RMC Ban PFD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9EFEF"/>
              </a:clrFrom>
              <a:clrTo>
                <a:srgbClr val="E9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410" y="211006"/>
            <a:ext cx="2010179" cy="14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14202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Программы, в которых используются  дистанционные образовательные технологии обучения, или включающие курсы дистанционного </a:t>
            </a: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обучения, 2020г</a:t>
            </a:r>
            <a:endParaRPr lang="ru-RU" sz="2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87558894"/>
              </p:ext>
            </p:extLst>
          </p:nvPr>
        </p:nvGraphicFramePr>
        <p:xfrm>
          <a:off x="0" y="1700808"/>
          <a:ext cx="92525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11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Количество программ, основанных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сетевом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взаимодействии, 2020г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49152085"/>
              </p:ext>
            </p:extLst>
          </p:nvPr>
        </p:nvGraphicFramePr>
        <p:xfrm>
          <a:off x="5422" y="1268760"/>
          <a:ext cx="896448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70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Программно-методическое обеспечение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Задачи:</a:t>
            </a:r>
            <a:endParaRPr lang="ru-RU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989392"/>
            <a:ext cx="784887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Разработка и внедрение программ,  основанных на модульном принципе,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разноуровневом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и конвергентном подходов, с использованием дистанционных технологий, реализуемых в сетевой форме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3956" y="3782257"/>
            <a:ext cx="7848872" cy="15179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Активизация внедрения новых методов и содержания при реализации программ естественнонаучной, туристско-краеведческой направленностей и повышение приоритетности их развития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3956" y="5575122"/>
            <a:ext cx="7848872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Разработка и реализация адаптивных программ для детей  ограниченными возможностями здоровья и детей-инвалидов, а также других категорий детей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Характеристика педагогических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работников, 2018-2020гг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3655775"/>
              </p:ext>
            </p:extLst>
          </p:nvPr>
        </p:nvGraphicFramePr>
        <p:xfrm>
          <a:off x="179512" y="1124744"/>
          <a:ext cx="49901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45568199"/>
              </p:ext>
            </p:extLst>
          </p:nvPr>
        </p:nvGraphicFramePr>
        <p:xfrm>
          <a:off x="5254906" y="1844824"/>
          <a:ext cx="3889094" cy="276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9764699"/>
              </p:ext>
            </p:extLst>
          </p:nvPr>
        </p:nvGraphicFramePr>
        <p:xfrm>
          <a:off x="-324544" y="4121696"/>
          <a:ext cx="648072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26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216" y="116632"/>
            <a:ext cx="8457255" cy="1143000"/>
          </a:xfrm>
        </p:spPr>
        <p:txBody>
          <a:bodyPr>
            <a:normAutofit/>
          </a:bodyPr>
          <a:lstStyle/>
          <a:p>
            <a:r>
              <a:rPr lang="ru-RU" sz="2400" spc="50" dirty="0">
                <a:ln w="11430"/>
                <a:solidFill>
                  <a:srgbClr val="002060"/>
                </a:solidFill>
                <a:latin typeface="Arial Black" panose="020B0A04020102020204" pitchFamily="34" charset="0"/>
              </a:rPr>
              <a:t>Развитие профессионального мастерства педагогических и управленческих </a:t>
            </a:r>
            <a:r>
              <a:rPr lang="ru-RU" sz="2400" spc="50" dirty="0" smtClean="0">
                <a:ln w="11430"/>
                <a:solidFill>
                  <a:srgbClr val="002060"/>
                </a:solidFill>
                <a:latin typeface="Arial Black" panose="020B0A04020102020204" pitchFamily="34" charset="0"/>
              </a:rPr>
              <a:t>кадров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807" y="4585803"/>
            <a:ext cx="445000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КОНКУРСЫ ПРОФЕССИОНАЛЬНОГО МАСТЕРСТВА :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5159" y="2369921"/>
            <a:ext cx="1104470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СЕМИНАРЫ: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8429" y="4920902"/>
            <a:ext cx="2212026" cy="43088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Областной конкурс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«Сердце </a:t>
            </a:r>
            <a:r>
              <a:rPr lang="ru-RU" sz="1400" b="1" dirty="0">
                <a:solidFill>
                  <a:schemeClr val="tx1"/>
                </a:solidFill>
              </a:rPr>
              <a:t>отдаю </a:t>
            </a:r>
            <a:r>
              <a:rPr lang="ru-RU" sz="1400" b="1" dirty="0" smtClean="0">
                <a:solidFill>
                  <a:schemeClr val="tx1"/>
                </a:solidFill>
              </a:rPr>
              <a:t>детям»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68" y="1632266"/>
            <a:ext cx="465693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КУРСЫ ПОВЫШЕНИЯ КВАЛИФИКАЦИИ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ДЛЯ СПЕЦИАЛИСТОВ РМЦ И ОЦ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3386" y="2493031"/>
            <a:ext cx="2920792" cy="246221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- для опорных центров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0039" y="3894714"/>
            <a:ext cx="5253251" cy="49244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РАБОТА 13 ОБЛАСТНЫХ СТАЖЕРСКИХ ПЛОЩАДОК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ПО ЛУЧШИМ ПРАКТИКАМ ДО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3386" y="3106613"/>
            <a:ext cx="3840022" cy="49244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- для педагогов дополнительного 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образования, методистов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0324" y="4714248"/>
            <a:ext cx="2153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Инновационных </a:t>
            </a:r>
          </a:p>
          <a:p>
            <a:pPr algn="ctr"/>
            <a:r>
              <a:rPr lang="ru-RU" sz="1400" b="1" dirty="0" smtClean="0"/>
              <a:t>дополнительных </a:t>
            </a:r>
          </a:p>
          <a:p>
            <a:pPr algn="ctr"/>
            <a:r>
              <a:rPr lang="ru-RU" sz="1400" b="1" dirty="0" smtClean="0"/>
              <a:t>образовательных </a:t>
            </a:r>
          </a:p>
          <a:p>
            <a:pPr algn="ctr"/>
            <a:r>
              <a:rPr lang="ru-RU" sz="1400" b="1" dirty="0" smtClean="0"/>
              <a:t> программ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91192" y="2770030"/>
            <a:ext cx="4034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- в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формате </a:t>
            </a:r>
            <a:r>
              <a:rPr lang="ru-RU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вебинаров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7" name="Picture 40" descr="C:\Users\kazakova\Desktop\вв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43" y="5555820"/>
            <a:ext cx="1090982" cy="99066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397030" y="2370931"/>
            <a:ext cx="825593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67865" y="4478059"/>
            <a:ext cx="825593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Picture 41" descr="D:\РАБОТА\Рисунки\Человечки\196445-yana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5967" r="10778" b="9884"/>
          <a:stretch/>
        </p:blipFill>
        <p:spPr bwMode="auto">
          <a:xfrm>
            <a:off x="1979892" y="2583095"/>
            <a:ext cx="1676375" cy="117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612394" y="5404734"/>
            <a:ext cx="1166599" cy="1192618"/>
            <a:chOff x="373612" y="4872769"/>
            <a:chExt cx="1053418" cy="105341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2" name="Овал 41"/>
            <p:cNvSpPr/>
            <p:nvPr/>
          </p:nvSpPr>
          <p:spPr>
            <a:xfrm>
              <a:off x="506417" y="5078575"/>
              <a:ext cx="672047" cy="6418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12" y="4872769"/>
              <a:ext cx="1053418" cy="1053418"/>
            </a:xfrm>
            <a:prstGeom prst="rect">
              <a:avLst/>
            </a:prstGeom>
          </p:spPr>
        </p:pic>
      </p:grpSp>
      <p:pic>
        <p:nvPicPr>
          <p:cNvPr id="44" name="Picture 2" descr="http://www.lipetsk.ru/upload/iblock/786/7869d4686cf101cd3350f35896a7f3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049" y="5480809"/>
            <a:ext cx="1219156" cy="10841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6912658" y="4757105"/>
            <a:ext cx="2081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Конкурс программ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развития организаций </a:t>
            </a:r>
          </a:p>
          <a:p>
            <a:pPr algn="ctr"/>
            <a:r>
              <a:rPr lang="ru-RU" sz="1400" b="1" dirty="0" smtClean="0"/>
              <a:t>ДОД </a:t>
            </a:r>
            <a:r>
              <a:rPr lang="ru-RU" sz="1400" b="1" dirty="0"/>
              <a:t>«Арктур»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7866" y="4877133"/>
            <a:ext cx="1951370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400" b="1" dirty="0" smtClean="0"/>
              <a:t>Областной фестиваль </a:t>
            </a:r>
          </a:p>
          <a:p>
            <a:pPr algn="ctr">
              <a:lnSpc>
                <a:spcPct val="95000"/>
              </a:lnSpc>
            </a:pPr>
            <a:r>
              <a:rPr lang="ru-RU" sz="1400" b="1" dirty="0" smtClean="0"/>
              <a:t>«</a:t>
            </a:r>
            <a:r>
              <a:rPr lang="ru-RU" sz="1400" b="1" dirty="0"/>
              <a:t>Ключ к успеху»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319236" y="5018269"/>
            <a:ext cx="0" cy="14510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355976" y="5018269"/>
            <a:ext cx="22975" cy="14621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732240" y="5043034"/>
            <a:ext cx="0" cy="142371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22489" y="3759374"/>
            <a:ext cx="825593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23291" y="6630776"/>
            <a:ext cx="825593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AutoShape 2" descr="https://mail.yandex.ru/message_part/Serdtse_otdayu_detyam_buklet-03.png?_uid=849042379&amp;name=Serdtse_otdayu_detyam_buklet-03.png&amp;hid=1.2&amp;ids=17338858565378475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ebattach.mail.yandex.net/message_part_real/Serdtse_otdayu_detyam_buklet-03.png?no_disposition=y&amp;name=Serdtse_otdayu_detyam_buklet-03.png&amp;sid=YWVzX3NpZDp7ImFlc0tleUlkIjoiMTc4IiwiaG1hY0tleUlkIjoiMTc4IiwiaXZCYXNlNjQiOiJkNkFkakZ6Qy92UXVVUi8vU0RZeVJnPT0iLCJzaWRCYXNlNjQiOiJVVTMzREdCVHhoSXRGRm5seFhYYXhVb0E4aWszeEs2a3BPME5FbjNiM3J1UVpmLzYrZVc1UUpEUUtTOGxDMXAycWhqbTQwS3E3bEc4UWJ1cUlrWk5RMkNBeklIVEgyNUQwajVzcWNIRFNYTXREN2FyRVhBa2NLMDRCc2ZjMXc5dSIsImhtYWNCYXNlNjQiOiJjR29GZVNkaHpqZHdQU0kzSW1zU09GTDdWa21adFljUFJRT2VrM1pUaEU4PSJ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05" y="5498985"/>
            <a:ext cx="1093437" cy="10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lvl="0" indent="450850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Количество участников и победителей конкурсных мероприятий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среди работников системы дополнительного образования детей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80504"/>
              </p:ext>
            </p:extLst>
          </p:nvPr>
        </p:nvGraphicFramePr>
        <p:xfrm>
          <a:off x="107504" y="1628800"/>
          <a:ext cx="8928993" cy="5170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574"/>
                <a:gridCol w="891192"/>
                <a:gridCol w="891192"/>
                <a:gridCol w="993506"/>
                <a:gridCol w="921839"/>
                <a:gridCol w="1024153"/>
                <a:gridCol w="1024153"/>
                <a:gridCol w="891192"/>
                <a:gridCol w="891192"/>
              </a:tblGrid>
              <a:tr h="857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Должность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Областные конкурсы</a:t>
                      </a:r>
                      <a:endParaRPr lang="ru-RU" sz="1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Региональные этапы межрегиональных,  всероссийских или международных конкурсов</a:t>
                      </a:r>
                      <a:endParaRPr lang="ru-RU" sz="1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Всероссийские конкурсы Межрегиональные конкурсы</a:t>
                      </a:r>
                      <a:endParaRPr lang="ru-RU" sz="1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Международные конкурсы</a:t>
                      </a:r>
                      <a:endParaRPr lang="ru-RU" sz="1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 Black" panose="020B0A04020102020204" pitchFamily="34" charset="0"/>
                        </a:rPr>
                        <a:t>количество участников </a:t>
                      </a:r>
                      <a:endParaRPr lang="ru-RU" sz="900" b="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 Black" panose="020B0A04020102020204" pitchFamily="34" charset="0"/>
                        </a:rPr>
                        <a:t>количество победителей </a:t>
                      </a:r>
                      <a:endParaRPr lang="ru-RU" sz="900" b="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 Black" panose="020B0A04020102020204" pitchFamily="34" charset="0"/>
                        </a:rPr>
                        <a:t>количество участников </a:t>
                      </a:r>
                      <a:endParaRPr lang="ru-RU" sz="900" b="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 Black" panose="020B0A04020102020204" pitchFamily="34" charset="0"/>
                        </a:rPr>
                        <a:t>количество победителей </a:t>
                      </a:r>
                      <a:endParaRPr lang="ru-RU" sz="900" b="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 Black" panose="020B0A04020102020204" pitchFamily="34" charset="0"/>
                        </a:rPr>
                        <a:t>количество участников </a:t>
                      </a:r>
                      <a:endParaRPr lang="ru-RU" sz="900" b="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 Black" panose="020B0A04020102020204" pitchFamily="34" charset="0"/>
                        </a:rPr>
                        <a:t>количество победителей </a:t>
                      </a:r>
                      <a:endParaRPr lang="ru-RU" sz="900" b="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 Black" panose="020B0A04020102020204" pitchFamily="34" charset="0"/>
                        </a:rPr>
                        <a:t>количество участников </a:t>
                      </a:r>
                      <a:endParaRPr lang="ru-RU" sz="900" b="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Arial Black" panose="020B0A04020102020204" pitchFamily="34" charset="0"/>
                        </a:rPr>
                        <a:t>количество победителей </a:t>
                      </a:r>
                      <a:endParaRPr lang="ru-RU" sz="900" b="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Руководитель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З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аместитель </a:t>
                      </a: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руководителя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22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Д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ругие </a:t>
                      </a: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руководящие работники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15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15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П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едагог </a:t>
                      </a: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дополнительного образования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475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305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84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38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156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142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98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79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М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етодист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68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40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33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П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едагог-организатор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31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С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оциальный </a:t>
                      </a: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педагог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Т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ренер-преподаватель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Д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ругие </a:t>
                      </a: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педагогические работники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Всего: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638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407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168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99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275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235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Black" panose="020B0A04020102020204" pitchFamily="34" charset="0"/>
                        </a:rPr>
                        <a:t>155</a:t>
                      </a:r>
                      <a:endParaRPr lang="ru-RU" sz="130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Black" panose="020B0A04020102020204" pitchFamily="34" charset="0"/>
                        </a:rPr>
                        <a:t>132</a:t>
                      </a:r>
                      <a:endParaRPr lang="ru-RU" sz="13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4544" marR="6454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Формирования системы сопровождения  и развития профессионального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мастерства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626" y="1517704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Задачи:</a:t>
            </a:r>
            <a:endParaRPr lang="ru-RU" sz="2800" i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8558" y="5696499"/>
            <a:ext cx="520700" cy="479425"/>
            <a:chOff x="414416" y="4811166"/>
            <a:chExt cx="520700" cy="479425"/>
          </a:xfrm>
        </p:grpSpPr>
        <p:sp>
          <p:nvSpPr>
            <p:cNvPr id="10" name="Rectangle 254"/>
            <p:cNvSpPr>
              <a:spLocks noChangeArrowheads="1"/>
            </p:cNvSpPr>
            <p:nvPr/>
          </p:nvSpPr>
          <p:spPr bwMode="gray">
            <a:xfrm rot="3419336">
              <a:off x="435053" y="4790529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" name="Text Box 255"/>
            <p:cNvSpPr txBox="1">
              <a:spLocks noChangeArrowheads="1"/>
            </p:cNvSpPr>
            <p:nvPr/>
          </p:nvSpPr>
          <p:spPr bwMode="gray">
            <a:xfrm>
              <a:off x="490616" y="4833391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12" name="Text Box 258"/>
          <p:cNvSpPr txBox="1">
            <a:spLocks noChangeArrowheads="1"/>
          </p:cNvSpPr>
          <p:nvPr/>
        </p:nvSpPr>
        <p:spPr bwMode="gray">
          <a:xfrm>
            <a:off x="974121" y="2040924"/>
            <a:ext cx="803976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Совершенствование </a:t>
            </a:r>
            <a:r>
              <a:rPr lang="ru-RU" b="1" dirty="0">
                <a:latin typeface="Arial Black" panose="020B0A04020102020204" pitchFamily="34" charset="0"/>
              </a:rPr>
              <a:t>методического </a:t>
            </a:r>
            <a:r>
              <a:rPr lang="ru-RU" b="1" dirty="0" smtClean="0">
                <a:latin typeface="Arial Black" panose="020B0A04020102020204" pitchFamily="34" charset="0"/>
              </a:rPr>
              <a:t>сопровождения 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для </a:t>
            </a:r>
            <a:r>
              <a:rPr lang="ru-RU" b="1" dirty="0">
                <a:latin typeface="Arial Black" panose="020B0A04020102020204" pitchFamily="34" charset="0"/>
              </a:rPr>
              <a:t>повышения уровня </a:t>
            </a:r>
            <a:r>
              <a:rPr lang="ru-RU" b="1" dirty="0" smtClean="0">
                <a:latin typeface="Arial Black" panose="020B0A04020102020204" pitchFamily="34" charset="0"/>
              </a:rPr>
              <a:t>профессиональной </a:t>
            </a:r>
            <a:r>
              <a:rPr lang="ru-RU" b="1" dirty="0">
                <a:latin typeface="Arial Black" panose="020B0A04020102020204" pitchFamily="34" charset="0"/>
              </a:rPr>
              <a:t>компетентности </a:t>
            </a:r>
            <a:r>
              <a:rPr lang="ru-RU" b="1" dirty="0" smtClean="0">
                <a:latin typeface="Arial Black" panose="020B0A04020102020204" pitchFamily="34" charset="0"/>
              </a:rPr>
              <a:t>педагогических работников</a:t>
            </a:r>
            <a:endParaRPr lang="ru-RU" dirty="0">
              <a:latin typeface="Arial Black" panose="020B0A040201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78268" y="2401375"/>
            <a:ext cx="520700" cy="479425"/>
            <a:chOff x="308386" y="1637738"/>
            <a:chExt cx="520700" cy="479425"/>
          </a:xfrm>
        </p:grpSpPr>
        <p:sp>
          <p:nvSpPr>
            <p:cNvPr id="14" name="Rectangle 257"/>
            <p:cNvSpPr>
              <a:spLocks noChangeArrowheads="1"/>
            </p:cNvSpPr>
            <p:nvPr/>
          </p:nvSpPr>
          <p:spPr bwMode="gray">
            <a:xfrm rot="3419336">
              <a:off x="329023" y="1617101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" name="Text Box 259"/>
            <p:cNvSpPr txBox="1">
              <a:spLocks noChangeArrowheads="1"/>
            </p:cNvSpPr>
            <p:nvPr/>
          </p:nvSpPr>
          <p:spPr bwMode="gray">
            <a:xfrm>
              <a:off x="457772" y="1648851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39438" y="3619170"/>
            <a:ext cx="520700" cy="479425"/>
            <a:chOff x="414416" y="3134766"/>
            <a:chExt cx="520700" cy="479425"/>
          </a:xfrm>
        </p:grpSpPr>
        <p:sp>
          <p:nvSpPr>
            <p:cNvPr id="17" name="Rectangle 261"/>
            <p:cNvSpPr>
              <a:spLocks noChangeArrowheads="1"/>
            </p:cNvSpPr>
            <p:nvPr/>
          </p:nvSpPr>
          <p:spPr bwMode="gray">
            <a:xfrm rot="3419336">
              <a:off x="435053" y="3114129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8" name="Text Box 262"/>
            <p:cNvSpPr txBox="1">
              <a:spLocks noChangeArrowheads="1"/>
            </p:cNvSpPr>
            <p:nvPr/>
          </p:nvSpPr>
          <p:spPr bwMode="gray">
            <a:xfrm>
              <a:off x="490616" y="3156991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4310" y="4855882"/>
            <a:ext cx="520700" cy="479425"/>
            <a:chOff x="414416" y="3972966"/>
            <a:chExt cx="520700" cy="479425"/>
          </a:xfrm>
        </p:grpSpPr>
        <p:sp>
          <p:nvSpPr>
            <p:cNvPr id="20" name="Rectangle 264"/>
            <p:cNvSpPr>
              <a:spLocks noChangeArrowheads="1"/>
            </p:cNvSpPr>
            <p:nvPr/>
          </p:nvSpPr>
          <p:spPr bwMode="gray">
            <a:xfrm rot="3419336">
              <a:off x="435053" y="3952329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265"/>
            <p:cNvSpPr txBox="1">
              <a:spLocks noChangeArrowheads="1"/>
            </p:cNvSpPr>
            <p:nvPr/>
          </p:nvSpPr>
          <p:spPr bwMode="gray">
            <a:xfrm>
              <a:off x="490616" y="3995191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3" name="Text Box 258"/>
          <p:cNvSpPr txBox="1">
            <a:spLocks noChangeArrowheads="1"/>
          </p:cNvSpPr>
          <p:nvPr/>
        </p:nvSpPr>
        <p:spPr bwMode="gray">
          <a:xfrm>
            <a:off x="974120" y="2988228"/>
            <a:ext cx="8039761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900" b="1" dirty="0">
                <a:latin typeface="Arial Black" panose="020B0A04020102020204" pitchFamily="34" charset="0"/>
              </a:rPr>
              <a:t>Стимулирование инновационных процессов, в том числе  через участие педагогов дополнительного образования в конкурсах профессионального мастерства, оказание им методической </a:t>
            </a:r>
            <a:r>
              <a:rPr lang="ru-RU" sz="1900" b="1" dirty="0" smtClean="0">
                <a:latin typeface="Arial Black" panose="020B0A04020102020204" pitchFamily="34" charset="0"/>
              </a:rPr>
              <a:t>помощи</a:t>
            </a:r>
            <a:endParaRPr lang="ru-RU" sz="1900" b="1" dirty="0">
              <a:latin typeface="Arial Black" panose="020B0A04020102020204" pitchFamily="34" charset="0"/>
            </a:endParaRPr>
          </a:p>
        </p:txBody>
      </p:sp>
      <p:sp>
        <p:nvSpPr>
          <p:cNvPr id="24" name="Text Box 258"/>
          <p:cNvSpPr txBox="1">
            <a:spLocks noChangeArrowheads="1"/>
          </p:cNvSpPr>
          <p:nvPr/>
        </p:nvSpPr>
        <p:spPr bwMode="gray">
          <a:xfrm>
            <a:off x="977932" y="4267409"/>
            <a:ext cx="803976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Формирование </a:t>
            </a:r>
            <a:r>
              <a:rPr lang="ru-RU" b="1" dirty="0">
                <a:latin typeface="Arial Black" panose="020B0A04020102020204" pitchFamily="34" charset="0"/>
              </a:rPr>
              <a:t>регионального банка лучших практик системы дополнительного образования в целях распространения опыта реализации дополнительных общеобразовательных </a:t>
            </a:r>
            <a:r>
              <a:rPr lang="ru-RU" b="1" dirty="0" smtClean="0">
                <a:latin typeface="Arial Black" panose="020B0A04020102020204" pitchFamily="34" charset="0"/>
              </a:rPr>
              <a:t>программ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5" name="Text Box 258"/>
          <p:cNvSpPr txBox="1">
            <a:spLocks noChangeArrowheads="1"/>
          </p:cNvSpPr>
          <p:nvPr/>
        </p:nvSpPr>
        <p:spPr bwMode="gray">
          <a:xfrm>
            <a:off x="1074550" y="5633806"/>
            <a:ext cx="803976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Внедрение в практику совершенствования профессионального мастерства </a:t>
            </a:r>
            <a:r>
              <a:rPr lang="ru-RU" b="1" dirty="0" smtClean="0">
                <a:latin typeface="Arial Black" panose="020B0A04020102020204" pitchFamily="34" charset="0"/>
              </a:rPr>
              <a:t> институт наставничества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0372" y="2983942"/>
            <a:ext cx="8523509" cy="42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72116" y="4197451"/>
            <a:ext cx="8523509" cy="42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54672" y="5467738"/>
            <a:ext cx="8523509" cy="42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61815" y="6279066"/>
            <a:ext cx="8523509" cy="42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Организационно-финансовая структура региональной системы дополнительного образования детей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ltGray">
          <a:xfrm>
            <a:off x="1475656" y="2204864"/>
            <a:ext cx="6408712" cy="9144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ПЕРСОНИФИЦИРОВАННЫЙ УЧЕТ 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ДЕТЕЙ, ОХВАЧЕННЫХ ДОПОЛНИТЕЛЬНЫМ 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ОБРАЗОВАНИЕМ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ltGray">
          <a:xfrm>
            <a:off x="1475656" y="3450704"/>
            <a:ext cx="6408711" cy="9144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ПЕРСОНИФИЦИРОВАННОЕ ФИНАНСИРОВАНИЕ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1475657" y="4941168"/>
            <a:ext cx="6408710" cy="9144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РЕГИОНАЛЬНЫЙ НАВИГАТОР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Организационно-финансовая структура региональной системы дополнительного образования детей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8195" r="8515" b="11667"/>
          <a:stretch/>
        </p:blipFill>
        <p:spPr bwMode="auto">
          <a:xfrm>
            <a:off x="0" y="1628800"/>
            <a:ext cx="8837732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556792"/>
            <a:ext cx="7931657" cy="450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Организационно-финансовая структура региональной системы дополнительного образования детей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44" y="764704"/>
            <a:ext cx="6948264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Д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ополнительное </a:t>
            </a:r>
            <a:b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образование 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344" y="2492896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0" indent="-1981200"/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2014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Концепция развития системы дополнительного образования детей </a:t>
            </a:r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1981200" indent="-1981200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2016 – 2018</a:t>
            </a:r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– Приоритетный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проект «Доступное дополнительное образования для детей» </a:t>
            </a:r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1981200" indent="-1981200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2018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–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2024 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– Федеральный проект «Успех каждого ребенка» Национального проекта «Образование» 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1981200" indent="-1981200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2019 </a:t>
            </a:r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Целевая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модель развития региональных систем дополнительного образования 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https://i.mycdn.me/i?r=AzF-kPXTZw6IaWs3aSUGrfjPNFammCbvJEybAJe9e4jx8WK0tuEJ-hW-rsDe7lDanw0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1160" y="309469"/>
            <a:ext cx="2304256" cy="20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93"/>
          <a:stretch/>
        </p:blipFill>
        <p:spPr>
          <a:xfrm>
            <a:off x="5106779" y="9717"/>
            <a:ext cx="1578813" cy="132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Финансово-организационная структура целевой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модели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Задачи:</a:t>
            </a:r>
            <a:endParaRPr lang="ru-RU" sz="2800" i="1" dirty="0"/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429399" y="5718724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258"/>
          <p:cNvSpPr txBox="1">
            <a:spLocks noChangeArrowheads="1"/>
          </p:cNvSpPr>
          <p:nvPr/>
        </p:nvSpPr>
        <p:spPr bwMode="gray">
          <a:xfrm>
            <a:off x="955864" y="2328482"/>
            <a:ext cx="803976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Оперативное размещение актуальной информации о программах и организациях на сайте </a:t>
            </a:r>
            <a:r>
              <a:rPr lang="ru-RU" b="1" dirty="0" smtClean="0">
                <a:latin typeface="Arial Black" panose="020B0A04020102020204" pitchFamily="34" charset="0"/>
              </a:rPr>
              <a:t>Навигатора</a:t>
            </a:r>
            <a:endParaRPr lang="ru-RU" dirty="0">
              <a:latin typeface="Arial Black" panose="020B0A040201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8268" y="2401375"/>
            <a:ext cx="520700" cy="479425"/>
            <a:chOff x="308386" y="1637738"/>
            <a:chExt cx="520700" cy="479425"/>
          </a:xfrm>
        </p:grpSpPr>
        <p:sp>
          <p:nvSpPr>
            <p:cNvPr id="10" name="Rectangle 257"/>
            <p:cNvSpPr>
              <a:spLocks noChangeArrowheads="1"/>
            </p:cNvSpPr>
            <p:nvPr/>
          </p:nvSpPr>
          <p:spPr bwMode="gray">
            <a:xfrm rot="3419336">
              <a:off x="329023" y="1617101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" name="Text Box 259"/>
            <p:cNvSpPr txBox="1">
              <a:spLocks noChangeArrowheads="1"/>
            </p:cNvSpPr>
            <p:nvPr/>
          </p:nvSpPr>
          <p:spPr bwMode="gray">
            <a:xfrm>
              <a:off x="457772" y="1648851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39438" y="3619170"/>
            <a:ext cx="520700" cy="479425"/>
            <a:chOff x="414416" y="3134766"/>
            <a:chExt cx="520700" cy="479425"/>
          </a:xfrm>
        </p:grpSpPr>
        <p:sp>
          <p:nvSpPr>
            <p:cNvPr id="13" name="Rectangle 261"/>
            <p:cNvSpPr>
              <a:spLocks noChangeArrowheads="1"/>
            </p:cNvSpPr>
            <p:nvPr/>
          </p:nvSpPr>
          <p:spPr bwMode="gray">
            <a:xfrm rot="3419336">
              <a:off x="435053" y="3114129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4" name="Text Box 262"/>
            <p:cNvSpPr txBox="1">
              <a:spLocks noChangeArrowheads="1"/>
            </p:cNvSpPr>
            <p:nvPr/>
          </p:nvSpPr>
          <p:spPr bwMode="gray">
            <a:xfrm>
              <a:off x="490616" y="3156991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44310" y="4855882"/>
            <a:ext cx="520700" cy="479425"/>
            <a:chOff x="414416" y="3972966"/>
            <a:chExt cx="520700" cy="479425"/>
          </a:xfrm>
        </p:grpSpPr>
        <p:sp>
          <p:nvSpPr>
            <p:cNvPr id="16" name="Rectangle 264"/>
            <p:cNvSpPr>
              <a:spLocks noChangeArrowheads="1"/>
            </p:cNvSpPr>
            <p:nvPr/>
          </p:nvSpPr>
          <p:spPr bwMode="gray">
            <a:xfrm rot="3419336">
              <a:off x="435053" y="3952329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265"/>
            <p:cNvSpPr txBox="1">
              <a:spLocks noChangeArrowheads="1"/>
            </p:cNvSpPr>
            <p:nvPr/>
          </p:nvSpPr>
          <p:spPr bwMode="gray">
            <a:xfrm>
              <a:off x="490616" y="3995191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8" name="Text Box 258"/>
          <p:cNvSpPr txBox="1">
            <a:spLocks noChangeArrowheads="1"/>
          </p:cNvSpPr>
          <p:nvPr/>
        </p:nvSpPr>
        <p:spPr bwMode="gray">
          <a:xfrm>
            <a:off x="996338" y="3539201"/>
            <a:ext cx="803976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Информирование родителей о возможностях системы АСУ РСО по получению сертификата  и  </a:t>
            </a:r>
            <a:r>
              <a:rPr lang="ru-RU" b="1" dirty="0" smtClean="0">
                <a:latin typeface="Arial Black" panose="020B0A04020102020204" pitchFamily="34" charset="0"/>
              </a:rPr>
              <a:t>Навигатора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9" name="Text Box 258"/>
          <p:cNvSpPr txBox="1">
            <a:spLocks noChangeArrowheads="1"/>
          </p:cNvSpPr>
          <p:nvPr/>
        </p:nvSpPr>
        <p:spPr bwMode="gray">
          <a:xfrm>
            <a:off x="977932" y="4506537"/>
            <a:ext cx="803976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Использование потенциала Навигатора для продвижения образовательной организации и ее программ, мероприятий среди детей и </a:t>
            </a:r>
            <a:r>
              <a:rPr lang="ru-RU" b="1" dirty="0" smtClean="0">
                <a:latin typeface="Arial Black" panose="020B0A04020102020204" pitchFamily="34" charset="0"/>
              </a:rPr>
              <a:t>родителей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90372" y="2983942"/>
            <a:ext cx="8523509" cy="42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2116" y="4197451"/>
            <a:ext cx="8523509" cy="42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4672" y="5467738"/>
            <a:ext cx="8523509" cy="42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Структура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управления региональной системой дополнительного образования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детей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https://mmshkola.ru/images/kar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282514"/>
            <a:ext cx="4285429" cy="48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8778" y="1732995"/>
            <a:ext cx="2421475" cy="76103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РМЦ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8778" y="3361646"/>
            <a:ext cx="2421475" cy="148471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37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опорных центров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муниципальных </a:t>
            </a: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образованиях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1625469" y="2665925"/>
            <a:ext cx="668091" cy="446812"/>
          </a:xfrm>
          <a:prstGeom prst="strip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РАБОТА\Рисунки\Человечки\_cat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49" y="5237559"/>
            <a:ext cx="1827175" cy="144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525750" y="1556792"/>
            <a:ext cx="1974242" cy="1275659"/>
            <a:chOff x="2892251" y="1721027"/>
            <a:chExt cx="2278351" cy="1306086"/>
          </a:xfrm>
        </p:grpSpPr>
        <p:sp>
          <p:nvSpPr>
            <p:cNvPr id="9" name="TextBox 8"/>
            <p:cNvSpPr txBox="1"/>
            <p:nvPr/>
          </p:nvSpPr>
          <p:spPr>
            <a:xfrm>
              <a:off x="2892251" y="2681882"/>
              <a:ext cx="1383819" cy="345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b="1" dirty="0" smtClean="0">
                  <a:solidFill>
                    <a:schemeClr val="bg2">
                      <a:lumMod val="25000"/>
                    </a:schemeClr>
                  </a:solidFill>
                </a:rPr>
                <a:t>ГБОУ ДО СО 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164" y="1721027"/>
              <a:ext cx="1072438" cy="1248629"/>
            </a:xfrm>
            <a:prstGeom prst="rect">
              <a:avLst/>
            </a:prstGeom>
          </p:spPr>
        </p:pic>
      </p:grpSp>
      <p:cxnSp>
        <p:nvCxnSpPr>
          <p:cNvPr id="11" name="Прямая со стрелкой 10"/>
          <p:cNvCxnSpPr>
            <a:stCxn id="5" idx="3"/>
          </p:cNvCxnSpPr>
          <p:nvPr/>
        </p:nvCxnSpPr>
        <p:spPr>
          <a:xfrm flipV="1">
            <a:off x="3170253" y="3422957"/>
            <a:ext cx="1220772" cy="681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 flipV="1">
            <a:off x="3170253" y="3775797"/>
            <a:ext cx="1182672" cy="3282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>
            <a:off x="3170253" y="4104005"/>
            <a:ext cx="1144572" cy="923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3170253" y="4104005"/>
            <a:ext cx="1220772" cy="3304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 flipV="1">
            <a:off x="3170253" y="2832451"/>
            <a:ext cx="1617771" cy="12715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2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7624" y="2299642"/>
            <a:ext cx="6912768" cy="3749732"/>
          </a:xfrm>
          <a:prstGeom prst="roundRect">
            <a:avLst>
              <a:gd name="adj" fmla="val 158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b="1" dirty="0">
                <a:latin typeface="Arial Black" panose="020B0A04020102020204" pitchFamily="34" charset="0"/>
              </a:rPr>
              <a:t>Организационная, методическая, 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latin typeface="Arial Black" panose="020B0A04020102020204" pitchFamily="34" charset="0"/>
              </a:rPr>
              <a:t>экспертно-консультационная информационная 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latin typeface="Arial Black" panose="020B0A04020102020204" pitchFamily="34" charset="0"/>
              </a:rPr>
              <a:t>поддержка участников отношений в сфере 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latin typeface="Arial Black" panose="020B0A04020102020204" pitchFamily="34" charset="0"/>
              </a:rPr>
              <a:t>образования, способствующая развитию </a:t>
            </a:r>
          </a:p>
          <a:p>
            <a:pPr lvl="0">
              <a:lnSpc>
                <a:spcPct val="150000"/>
              </a:lnSpc>
            </a:pPr>
            <a:r>
              <a:rPr lang="ru-RU" b="1" dirty="0" smtClean="0">
                <a:latin typeface="Arial Black" panose="020B0A04020102020204" pitchFamily="34" charset="0"/>
              </a:rPr>
              <a:t>дополнительных </a:t>
            </a:r>
            <a:r>
              <a:rPr lang="ru-RU" b="1" dirty="0">
                <a:latin typeface="Arial Black" panose="020B0A04020102020204" pitchFamily="34" charset="0"/>
              </a:rPr>
              <a:t>общеобразовательных 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latin typeface="Arial Black" panose="020B0A04020102020204" pitchFamily="34" charset="0"/>
              </a:rPr>
              <a:t>программ различных направленностей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latin typeface="Arial Black" panose="020B0A04020102020204" pitchFamily="34" charset="0"/>
              </a:rPr>
              <a:t>и внедрению </a:t>
            </a:r>
            <a:r>
              <a:rPr lang="ru-RU" b="1" dirty="0" smtClean="0">
                <a:latin typeface="Arial Black" panose="020B0A04020102020204" pitchFamily="34" charset="0"/>
              </a:rPr>
              <a:t>Целевой </a:t>
            </a:r>
            <a:r>
              <a:rPr lang="ru-RU" b="1" dirty="0">
                <a:latin typeface="Arial Black" panose="020B0A04020102020204" pitchFamily="34" charset="0"/>
              </a:rPr>
              <a:t>модели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28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Структура управления региональной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системой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1626933"/>
            <a:ext cx="1742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Задача: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9834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2" y="116632"/>
            <a:ext cx="903649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Итоги инвентаризации кадровых, </a:t>
            </a:r>
            <a:b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материально-технических  и  инфраструктурных </a:t>
            </a:r>
            <a:b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ресурсов системы образования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5086" y="1288482"/>
            <a:ext cx="8216900" cy="5397335"/>
            <a:chOff x="419330" y="1460665"/>
            <a:chExt cx="8216900" cy="5397335"/>
          </a:xfrm>
        </p:grpSpPr>
        <p:pic>
          <p:nvPicPr>
            <p:cNvPr id="4" name="Picture 2" descr="C:\Users\Tata\Desktop\Рисунок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30" y="1460665"/>
              <a:ext cx="8216900" cy="539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134679" y="1995777"/>
              <a:ext cx="1311965" cy="3416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Средняя площадь объекта  1м</a:t>
              </a:r>
              <a:r>
                <a:rPr lang="ru-RU" sz="9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4679" y="2424873"/>
              <a:ext cx="1311965" cy="3416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Свободные часы</a:t>
              </a:r>
            </a:p>
            <a:p>
              <a:pPr algn="r">
                <a:lnSpc>
                  <a:spcPct val="90000"/>
                </a:lnSpc>
              </a:pPr>
              <a:r>
                <a:rPr lang="ru-RU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(часов в неделю)</a:t>
              </a: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34679" y="2850943"/>
              <a:ext cx="1311965" cy="4662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Стандартный и выше уровень оснащения (%)</a:t>
              </a: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87047" y="1995777"/>
              <a:ext cx="1311965" cy="3416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Средний возраст (лет)</a:t>
              </a: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87046" y="2437200"/>
              <a:ext cx="1311965" cy="3416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Свободные часы (часов в неделю)</a:t>
              </a: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29721" y="2940967"/>
              <a:ext cx="1270864" cy="2492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Высшее образование (%)</a:t>
              </a: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4157" y="1885003"/>
              <a:ext cx="14391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организации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8322" y="2424873"/>
              <a:ext cx="1796992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Профессиональные образовательные организации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4157" y="2940967"/>
              <a:ext cx="1796992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организации высшего образования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8322" y="3452782"/>
              <a:ext cx="1796992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Организации дополнительного образования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8322" y="3984597"/>
              <a:ext cx="1796992" cy="26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Организации дополнительного профессионального образования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4157" y="4525374"/>
              <a:ext cx="1731157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Научные организации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09156" y="4927240"/>
              <a:ext cx="1776158" cy="348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ru-RU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 для детей-сирот и детей оставшихся без попечения родителей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65820" y="5423020"/>
              <a:ext cx="1841996" cy="348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ru-RU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Организации, осуществляющие лечение, оздоровление и (или) отдых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31658" y="6440786"/>
              <a:ext cx="1493490" cy="348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ru-RU" sz="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определено</a:t>
              </a:r>
              <a:endPara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88322" y="5933540"/>
              <a:ext cx="1841996" cy="348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ru-RU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Организации, осуществляющие </a:t>
              </a:r>
              <a:r>
                <a:rPr lang="ru-RU" sz="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социальное обслуживание</a:t>
              </a:r>
              <a:endPara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833007" y="3987150"/>
              <a:ext cx="2552367" cy="156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естественно-научная</a:t>
              </a:r>
              <a:endParaRPr lang="ru-RU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790661" y="4263196"/>
              <a:ext cx="2552367" cy="156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техническая</a:t>
              </a:r>
              <a:endParaRPr lang="ru-RU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792236" y="4574977"/>
              <a:ext cx="2552367" cy="195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художественная</a:t>
              </a:r>
              <a:endParaRPr lang="ru-RU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792236" y="4886554"/>
              <a:ext cx="2552367" cy="197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физкультурно-спортивная</a:t>
              </a:r>
              <a:endParaRPr lang="ru-RU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790660" y="5204765"/>
              <a:ext cx="2552367" cy="188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туристско-краеведческая</a:t>
              </a:r>
              <a:endParaRPr lang="ru-RU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792236" y="5501030"/>
              <a:ext cx="2552367" cy="17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социально-педагогическая</a:t>
              </a:r>
              <a:endParaRPr lang="ru-RU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792236" y="5770037"/>
              <a:ext cx="2552367" cy="199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широкопрофильная</a:t>
              </a:r>
              <a:endParaRPr lang="ru-RU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780598" y="6364104"/>
              <a:ext cx="2731273" cy="3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lnSpc>
                  <a:spcPct val="90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человек будет охвачено при реализации образовательных программ в сетевой форме</a:t>
              </a:r>
              <a:endParaRPr lang="ru-RU" sz="105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134679" y="3452783"/>
              <a:ext cx="3932996" cy="31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latin typeface="AGAvantGardeCyr" panose="020B7200000000000000" pitchFamily="34" charset="0"/>
                  <a:cs typeface="Arial" panose="020B0604020202020204" pitchFamily="34" charset="0"/>
                </a:rPr>
                <a:t>НАПРАВЛЕННОСТЬ ОБРАЗОВАТЕЛЬНЫХ ПРОГРАММ</a:t>
              </a:r>
              <a:endParaRPr lang="ru-RU" sz="1050" b="1" dirty="0">
                <a:solidFill>
                  <a:schemeClr val="tx1"/>
                </a:solidFill>
                <a:latin typeface="AGAvantGardeCyr" panose="020B72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1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5701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Инвентаризация ресурсов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системы образования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2780928"/>
            <a:ext cx="7848872" cy="15179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</a:pPr>
            <a:r>
              <a:rPr lang="ru-RU" b="1" dirty="0">
                <a:latin typeface="Arial Black" panose="020B0A04020102020204" pitchFamily="34" charset="0"/>
              </a:rPr>
              <a:t>Формирование реестра образовательных организаций потенциально пригодных для реализации дополнительных образовательных </a:t>
            </a:r>
            <a:r>
              <a:rPr lang="ru-RU" b="1" dirty="0" smtClean="0">
                <a:latin typeface="Arial Black" panose="020B0A04020102020204" pitchFamily="34" charset="0"/>
              </a:rPr>
              <a:t>программ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655" y="4437112"/>
            <a:ext cx="7848872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</a:pPr>
            <a:r>
              <a:rPr lang="ru-RU" b="1" dirty="0">
                <a:latin typeface="Arial Black" panose="020B0A04020102020204" pitchFamily="34" charset="0"/>
              </a:rPr>
              <a:t>Заключение соглашений  (договоров)  о реализации образовательных программ в сетевой форме между различными организациями с учетом выявленных инфраструктурных и кадровых </a:t>
            </a:r>
            <a:r>
              <a:rPr lang="ru-RU" b="1" dirty="0" smtClean="0">
                <a:latin typeface="Arial Black" panose="020B0A04020102020204" pitchFamily="34" charset="0"/>
              </a:rPr>
              <a:t>ресурсов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655" y="2132856"/>
            <a:ext cx="1742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Задачи: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9334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РАБОТА\РМЦ\2019\Буклет\РМЦ САМ_ОБЛ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916832"/>
            <a:ext cx="3940888" cy="33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963631"/>
            <a:ext cx="517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443010, </a:t>
            </a:r>
            <a:r>
              <a:rPr lang="en-US" sz="2400" b="1" dirty="0"/>
              <a:t>C</a:t>
            </a:r>
            <a:r>
              <a:rPr lang="ru-RU" sz="2400" b="1" dirty="0" err="1"/>
              <a:t>амарская</a:t>
            </a:r>
            <a:r>
              <a:rPr lang="ru-RU" sz="2400" b="1" dirty="0"/>
              <a:t> обл., </a:t>
            </a:r>
            <a:endParaRPr lang="ru-RU" sz="2400" dirty="0"/>
          </a:p>
          <a:p>
            <a:pPr algn="ctr"/>
            <a:r>
              <a:rPr lang="ru-RU" sz="2400" b="1" dirty="0"/>
              <a:t>г.Самара, ул.Куйбышева, 151;</a:t>
            </a:r>
            <a:endParaRPr lang="ru-RU" sz="2400" dirty="0"/>
          </a:p>
          <a:p>
            <a:pPr algn="ctr"/>
            <a:r>
              <a:rPr lang="ru-RU" sz="2400" b="1" dirty="0"/>
              <a:t>тел</a:t>
            </a:r>
            <a:r>
              <a:rPr lang="en-US" sz="2400" b="1" dirty="0"/>
              <a:t>. 8(846)332-37-80; </a:t>
            </a:r>
            <a:endParaRPr lang="ru-RU" sz="2400" dirty="0"/>
          </a:p>
          <a:p>
            <a:pPr algn="ctr"/>
            <a:r>
              <a:rPr lang="en-US" sz="2400" b="1" dirty="0"/>
              <a:t>e-mail: </a:t>
            </a:r>
            <a:r>
              <a:rPr lang="en-US" sz="2400" b="1" u="sng" dirty="0"/>
              <a:t>rmc63@yandex.ru</a:t>
            </a:r>
            <a:r>
              <a:rPr lang="en-US" sz="2400" b="1" dirty="0" smtClean="0"/>
              <a:t>;</a:t>
            </a:r>
            <a:endParaRPr lang="ru-RU" sz="2400" b="1" dirty="0" smtClean="0"/>
          </a:p>
          <a:p>
            <a:pPr algn="ctr"/>
            <a:r>
              <a:rPr lang="en-US" sz="2400" b="1" dirty="0"/>
              <a:t>http://rmc.pioner-samara.ru</a:t>
            </a:r>
            <a:r>
              <a:rPr lang="en-US" sz="2400" b="1" dirty="0" smtClean="0"/>
              <a:t>/</a:t>
            </a:r>
            <a:endParaRPr lang="ru-RU" sz="2400" b="1" dirty="0" smtClean="0"/>
          </a:p>
          <a:p>
            <a:pPr algn="ctr"/>
            <a:r>
              <a:rPr lang="en-US" sz="2400" b="1" dirty="0" smtClean="0"/>
              <a:t>twitter.com/rmc_63</a:t>
            </a:r>
            <a:r>
              <a:rPr lang="en-US" sz="2400" b="1" dirty="0"/>
              <a:t>;</a:t>
            </a:r>
            <a:endParaRPr lang="ru-RU" sz="2400" dirty="0"/>
          </a:p>
          <a:p>
            <a:pPr algn="ctr"/>
            <a:r>
              <a:rPr lang="en-US" sz="2400" b="1" dirty="0" smtClean="0"/>
              <a:t>instagram.com/</a:t>
            </a:r>
            <a:r>
              <a:rPr lang="en-US" sz="2400" b="1" dirty="0" err="1" smtClean="0"/>
              <a:t>rmc_samara</a:t>
            </a:r>
            <a:endParaRPr lang="ru-RU" sz="2400" b="1" dirty="0" smtClean="0"/>
          </a:p>
          <a:p>
            <a:pPr algn="ctr"/>
            <a:r>
              <a:rPr lang="en-US" sz="2400" b="1" dirty="0" smtClean="0">
                <a:hlinkClick r:id="rId3"/>
              </a:rPr>
              <a:t>https://vk.com/rmc_63</a:t>
            </a:r>
            <a:endParaRPr lang="ru-RU" sz="2400" b="1" dirty="0" smtClean="0"/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7"/>
          <a:stretch/>
        </p:blipFill>
        <p:spPr>
          <a:xfrm>
            <a:off x="467544" y="404664"/>
            <a:ext cx="1255530" cy="9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Целевая  модель развития региональных систем дополнительного образования детей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061" y="1433488"/>
            <a:ext cx="6711584" cy="590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 defTabSz="288925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80% охват ДОП, в том числе 20</a:t>
            </a:r>
            <a:r>
              <a:rPr lang="ru-RU" b="1" dirty="0">
                <a:solidFill>
                  <a:srgbClr val="002060"/>
                </a:solidFill>
              </a:rPr>
              <a:t>% охват по ДОП технической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 algn="r" defTabSz="288925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естественнонаучной </a:t>
            </a:r>
            <a:r>
              <a:rPr lang="ru-RU" b="1" dirty="0" smtClean="0">
                <a:solidFill>
                  <a:srgbClr val="002060"/>
                </a:solidFill>
              </a:rPr>
              <a:t>направленностей; 70% детей с ОВЗ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44537" y="3694723"/>
            <a:ext cx="3492583" cy="1364166"/>
          </a:xfrm>
          <a:prstGeom prst="roundRect">
            <a:avLst>
              <a:gd name="adj" fmla="val 166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6" name="Полилиния 5"/>
          <p:cNvSpPr/>
          <p:nvPr/>
        </p:nvSpPr>
        <p:spPr>
          <a:xfrm>
            <a:off x="5544537" y="2110545"/>
            <a:ext cx="3492585" cy="1446017"/>
          </a:xfrm>
          <a:custGeom>
            <a:avLst/>
            <a:gdLst>
              <a:gd name="connsiteX0" fmla="*/ 0 w 625158"/>
              <a:gd name="connsiteY0" fmla="*/ 47221 h 283270"/>
              <a:gd name="connsiteX1" fmla="*/ 47221 w 625158"/>
              <a:gd name="connsiteY1" fmla="*/ 0 h 283270"/>
              <a:gd name="connsiteX2" fmla="*/ 577937 w 625158"/>
              <a:gd name="connsiteY2" fmla="*/ 0 h 283270"/>
              <a:gd name="connsiteX3" fmla="*/ 625158 w 625158"/>
              <a:gd name="connsiteY3" fmla="*/ 47221 h 283270"/>
              <a:gd name="connsiteX4" fmla="*/ 625158 w 625158"/>
              <a:gd name="connsiteY4" fmla="*/ 236049 h 283270"/>
              <a:gd name="connsiteX5" fmla="*/ 577937 w 625158"/>
              <a:gd name="connsiteY5" fmla="*/ 283270 h 283270"/>
              <a:gd name="connsiteX6" fmla="*/ 47221 w 625158"/>
              <a:gd name="connsiteY6" fmla="*/ 283270 h 283270"/>
              <a:gd name="connsiteX7" fmla="*/ 0 w 625158"/>
              <a:gd name="connsiteY7" fmla="*/ 236049 h 283270"/>
              <a:gd name="connsiteX8" fmla="*/ 0 w 625158"/>
              <a:gd name="connsiteY8" fmla="*/ 47221 h 28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158" h="283270">
                <a:moveTo>
                  <a:pt x="0" y="47221"/>
                </a:moveTo>
                <a:cubicBezTo>
                  <a:pt x="0" y="21142"/>
                  <a:pt x="21142" y="0"/>
                  <a:pt x="47221" y="0"/>
                </a:cubicBezTo>
                <a:lnTo>
                  <a:pt x="577937" y="0"/>
                </a:lnTo>
                <a:cubicBezTo>
                  <a:pt x="604016" y="0"/>
                  <a:pt x="625158" y="21142"/>
                  <a:pt x="625158" y="47221"/>
                </a:cubicBezTo>
                <a:lnTo>
                  <a:pt x="625158" y="236049"/>
                </a:lnTo>
                <a:cubicBezTo>
                  <a:pt x="625158" y="262128"/>
                  <a:pt x="604016" y="283270"/>
                  <a:pt x="577937" y="283270"/>
                </a:cubicBezTo>
                <a:lnTo>
                  <a:pt x="47221" y="283270"/>
                </a:lnTo>
                <a:cubicBezTo>
                  <a:pt x="21142" y="283270"/>
                  <a:pt x="0" y="262128"/>
                  <a:pt x="0" y="236049"/>
                </a:cubicBezTo>
                <a:lnTo>
                  <a:pt x="0" y="47221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7839" tIns="77839" rIns="77839" bIns="77839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208563" y="5295660"/>
            <a:ext cx="4638045" cy="1315407"/>
          </a:xfrm>
          <a:custGeom>
            <a:avLst/>
            <a:gdLst>
              <a:gd name="connsiteX0" fmla="*/ 0 w 4138559"/>
              <a:gd name="connsiteY0" fmla="*/ 224742 h 1348182"/>
              <a:gd name="connsiteX1" fmla="*/ 224742 w 4138559"/>
              <a:gd name="connsiteY1" fmla="*/ 0 h 1348182"/>
              <a:gd name="connsiteX2" fmla="*/ 3913817 w 4138559"/>
              <a:gd name="connsiteY2" fmla="*/ 0 h 1348182"/>
              <a:gd name="connsiteX3" fmla="*/ 4138559 w 4138559"/>
              <a:gd name="connsiteY3" fmla="*/ 224742 h 1348182"/>
              <a:gd name="connsiteX4" fmla="*/ 4138559 w 4138559"/>
              <a:gd name="connsiteY4" fmla="*/ 1123440 h 1348182"/>
              <a:gd name="connsiteX5" fmla="*/ 3913817 w 4138559"/>
              <a:gd name="connsiteY5" fmla="*/ 1348182 h 1348182"/>
              <a:gd name="connsiteX6" fmla="*/ 224742 w 4138559"/>
              <a:gd name="connsiteY6" fmla="*/ 1348182 h 1348182"/>
              <a:gd name="connsiteX7" fmla="*/ 0 w 4138559"/>
              <a:gd name="connsiteY7" fmla="*/ 1123440 h 1348182"/>
              <a:gd name="connsiteX8" fmla="*/ 0 w 4138559"/>
              <a:gd name="connsiteY8" fmla="*/ 224742 h 134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8559" h="1348182">
                <a:moveTo>
                  <a:pt x="0" y="224742"/>
                </a:moveTo>
                <a:cubicBezTo>
                  <a:pt x="0" y="100620"/>
                  <a:pt x="100620" y="0"/>
                  <a:pt x="224742" y="0"/>
                </a:cubicBezTo>
                <a:lnTo>
                  <a:pt x="3913817" y="0"/>
                </a:lnTo>
                <a:cubicBezTo>
                  <a:pt x="4037939" y="0"/>
                  <a:pt x="4138559" y="100620"/>
                  <a:pt x="4138559" y="224742"/>
                </a:cubicBezTo>
                <a:lnTo>
                  <a:pt x="4138559" y="1123440"/>
                </a:lnTo>
                <a:cubicBezTo>
                  <a:pt x="4138559" y="1247562"/>
                  <a:pt x="4037939" y="1348182"/>
                  <a:pt x="3913817" y="1348182"/>
                </a:cubicBezTo>
                <a:lnTo>
                  <a:pt x="224742" y="1348182"/>
                </a:lnTo>
                <a:cubicBezTo>
                  <a:pt x="100620" y="1348182"/>
                  <a:pt x="0" y="1247562"/>
                  <a:pt x="0" y="1123440"/>
                </a:cubicBezTo>
                <a:lnTo>
                  <a:pt x="0" y="224742"/>
                </a:lnTo>
                <a:close/>
              </a:path>
            </a:pathLst>
          </a:custGeom>
          <a:solidFill>
            <a:srgbClr val="F2E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71641" tIns="371641" rIns="371641" bIns="371641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kern="1200" dirty="0" smtClean="0"/>
          </a:p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/>
          </a:p>
          <a:p>
            <a:pPr marL="273050" lvl="0" indent="-273050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ru-RU" sz="1600" b="1" kern="1200" dirty="0" smtClean="0"/>
              <a:t>Курсы, конкурсы, методические мероприятия</a:t>
            </a:r>
            <a:endParaRPr lang="ru-RU" sz="1600" b="1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149662" y="2054382"/>
            <a:ext cx="5305353" cy="2997123"/>
          </a:xfrm>
          <a:custGeom>
            <a:avLst/>
            <a:gdLst>
              <a:gd name="connsiteX0" fmla="*/ 0 w 4418707"/>
              <a:gd name="connsiteY0" fmla="*/ 282936 h 2829361"/>
              <a:gd name="connsiteX1" fmla="*/ 282936 w 4418707"/>
              <a:gd name="connsiteY1" fmla="*/ 0 h 2829361"/>
              <a:gd name="connsiteX2" fmla="*/ 4135771 w 4418707"/>
              <a:gd name="connsiteY2" fmla="*/ 0 h 2829361"/>
              <a:gd name="connsiteX3" fmla="*/ 4418707 w 4418707"/>
              <a:gd name="connsiteY3" fmla="*/ 282936 h 2829361"/>
              <a:gd name="connsiteX4" fmla="*/ 4418707 w 4418707"/>
              <a:gd name="connsiteY4" fmla="*/ 2546425 h 2829361"/>
              <a:gd name="connsiteX5" fmla="*/ 4135771 w 4418707"/>
              <a:gd name="connsiteY5" fmla="*/ 2829361 h 2829361"/>
              <a:gd name="connsiteX6" fmla="*/ 282936 w 4418707"/>
              <a:gd name="connsiteY6" fmla="*/ 2829361 h 2829361"/>
              <a:gd name="connsiteX7" fmla="*/ 0 w 4418707"/>
              <a:gd name="connsiteY7" fmla="*/ 2546425 h 2829361"/>
              <a:gd name="connsiteX8" fmla="*/ 0 w 4418707"/>
              <a:gd name="connsiteY8" fmla="*/ 282936 h 282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8707" h="2829361">
                <a:moveTo>
                  <a:pt x="0" y="282936"/>
                </a:moveTo>
                <a:cubicBezTo>
                  <a:pt x="0" y="126675"/>
                  <a:pt x="126675" y="0"/>
                  <a:pt x="282936" y="0"/>
                </a:cubicBezTo>
                <a:lnTo>
                  <a:pt x="4135771" y="0"/>
                </a:lnTo>
                <a:cubicBezTo>
                  <a:pt x="4292032" y="0"/>
                  <a:pt x="4418707" y="126675"/>
                  <a:pt x="4418707" y="282936"/>
                </a:cubicBezTo>
                <a:lnTo>
                  <a:pt x="4418707" y="2546425"/>
                </a:lnTo>
                <a:cubicBezTo>
                  <a:pt x="4418707" y="2702686"/>
                  <a:pt x="4292032" y="2829361"/>
                  <a:pt x="4135771" y="2829361"/>
                </a:cubicBezTo>
                <a:lnTo>
                  <a:pt x="282936" y="2829361"/>
                </a:lnTo>
                <a:cubicBezTo>
                  <a:pt x="126675" y="2829361"/>
                  <a:pt x="0" y="2702686"/>
                  <a:pt x="0" y="2546425"/>
                </a:cubicBezTo>
                <a:lnTo>
                  <a:pt x="0" y="282936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06694" tIns="165419" rIns="206694" bIns="165419" numCol="1" spcCol="1270" anchor="ctr" anchorCtr="0">
            <a:noAutofit/>
          </a:bodyPr>
          <a:lstStyle/>
          <a:p>
            <a:pPr marL="285750" lvl="0" indent="-28575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endParaRPr lang="ru-RU" sz="1400" dirty="0" smtClean="0"/>
          </a:p>
          <a:p>
            <a:pPr marL="285750" lvl="0" indent="-28575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endParaRPr lang="ru-RU" sz="1400" dirty="0"/>
          </a:p>
          <a:p>
            <a:pPr marL="261938" lvl="0" indent="-261938" defTabSz="28892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эффективное использование </a:t>
            </a:r>
            <a:r>
              <a:rPr lang="ru-RU" sz="1600" b="1" dirty="0">
                <a:solidFill>
                  <a:srgbClr val="002060"/>
                </a:solidFill>
              </a:rPr>
              <a:t>времени </a:t>
            </a:r>
            <a:r>
              <a:rPr lang="ru-RU" sz="1600" b="1" dirty="0" smtClean="0">
                <a:solidFill>
                  <a:srgbClr val="002060"/>
                </a:solidFill>
              </a:rPr>
              <a:t>обучающихся</a:t>
            </a:r>
          </a:p>
          <a:p>
            <a:pPr marL="261938" lvl="0" indent="-261938" defTabSz="28892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конвергентный  и </a:t>
            </a:r>
            <a:r>
              <a:rPr lang="ru-RU" sz="1600" b="1" dirty="0" err="1" smtClean="0">
                <a:solidFill>
                  <a:srgbClr val="002060"/>
                </a:solidFill>
              </a:rPr>
              <a:t>разноуровневый</a:t>
            </a:r>
            <a:r>
              <a:rPr lang="ru-RU" sz="1600" b="1" dirty="0" smtClean="0">
                <a:solidFill>
                  <a:srgbClr val="002060"/>
                </a:solidFill>
              </a:rPr>
              <a:t> подход </a:t>
            </a:r>
          </a:p>
          <a:p>
            <a:pPr marL="261938" lvl="0" indent="-261938" defTabSz="28892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</a:rPr>
              <a:t>доступности для различных категорий </a:t>
            </a:r>
            <a:r>
              <a:rPr lang="ru-RU" sz="1600" b="1" dirty="0" smtClean="0">
                <a:solidFill>
                  <a:srgbClr val="002060"/>
                </a:solidFill>
              </a:rPr>
              <a:t>детей</a:t>
            </a:r>
          </a:p>
          <a:p>
            <a:pPr marL="261938" lvl="0" indent="-261938" defTabSz="28892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ориентация </a:t>
            </a:r>
            <a:r>
              <a:rPr lang="ru-RU" sz="1600" b="1" dirty="0">
                <a:solidFill>
                  <a:srgbClr val="002060"/>
                </a:solidFill>
              </a:rPr>
              <a:t>содержания </a:t>
            </a:r>
            <a:r>
              <a:rPr lang="ru-RU" sz="1600" b="1" dirty="0" smtClean="0">
                <a:solidFill>
                  <a:srgbClr val="002060"/>
                </a:solidFill>
              </a:rPr>
              <a:t>на </a:t>
            </a:r>
            <a:r>
              <a:rPr lang="ru-RU" sz="1600" b="1" dirty="0">
                <a:solidFill>
                  <a:srgbClr val="002060"/>
                </a:solidFill>
              </a:rPr>
              <a:t>приоритетные направления социально-экономического и территориального развития субъекта </a:t>
            </a:r>
            <a:r>
              <a:rPr lang="ru-RU" sz="1600" b="1" dirty="0" smtClean="0">
                <a:solidFill>
                  <a:srgbClr val="002060"/>
                </a:solidFill>
              </a:rPr>
              <a:t>РФ</a:t>
            </a:r>
          </a:p>
          <a:p>
            <a:pPr marL="261938" lvl="0" indent="-261938" defTabSz="28892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модульный принцип</a:t>
            </a:r>
          </a:p>
          <a:p>
            <a:pPr marL="261938" lvl="0" indent="-261938" defTabSz="28892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применение </a:t>
            </a:r>
            <a:r>
              <a:rPr lang="ru-RU" sz="1600" b="1" dirty="0">
                <a:solidFill>
                  <a:srgbClr val="002060"/>
                </a:solidFill>
              </a:rPr>
              <a:t>дистанционных </a:t>
            </a:r>
            <a:r>
              <a:rPr lang="ru-RU" sz="1600" b="1" dirty="0" smtClean="0">
                <a:solidFill>
                  <a:srgbClr val="002060"/>
                </a:solidFill>
              </a:rPr>
              <a:t>технологий</a:t>
            </a:r>
          </a:p>
          <a:p>
            <a:pPr marL="261938" lvl="0" indent="-261938" defTabSz="28892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 использование </a:t>
            </a:r>
            <a:r>
              <a:rPr lang="ru-RU" sz="1600" b="1" dirty="0">
                <a:solidFill>
                  <a:srgbClr val="002060"/>
                </a:solidFill>
              </a:rPr>
              <a:t>сетевой формы реализации программ</a:t>
            </a:r>
            <a:endParaRPr lang="ru-RU" sz="1600" b="1" kern="12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919" y="2024419"/>
            <a:ext cx="544361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МЕТОДЫ ОБУЧЕНИЯ И СОДЕРЖАНИЯ ДОПОЛНИТЕЛЬНЫХ ОБЩЕОБРАЗОВАТЕЛЬНЫХ ПРОГРАММ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563" y="5352286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00FF"/>
                </a:solidFill>
              </a:rPr>
              <a:t>СИСТЕМА  КАДРОВОГО ОБЕСПЕЧЕНИЯ РЕГИОНАЛЬНОЙ СИСТЕМЫ ДОПОЛНИТЕЛЬНОГО ОБРАЗОВАНИЯ ДЕТЕЙ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55015" y="2199938"/>
            <a:ext cx="368898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buClr>
                <a:srgbClr val="C00000"/>
              </a:buClr>
            </a:pPr>
            <a:r>
              <a:rPr lang="ru-RU" sz="1500" b="1" dirty="0" smtClean="0">
                <a:solidFill>
                  <a:srgbClr val="0000FF"/>
                </a:solidFill>
              </a:rPr>
              <a:t>ИНФРАСТРУКТУРНЫЕ </a:t>
            </a:r>
          </a:p>
          <a:p>
            <a:pPr algn="ctr">
              <a:lnSpc>
                <a:spcPct val="85000"/>
              </a:lnSpc>
              <a:buClr>
                <a:srgbClr val="C00000"/>
              </a:buClr>
            </a:pPr>
            <a:r>
              <a:rPr lang="ru-RU" sz="1500" b="1" dirty="0" smtClean="0">
                <a:solidFill>
                  <a:srgbClr val="0000FF"/>
                </a:solidFill>
              </a:rPr>
              <a:t>И МАТЕРИАЛЬНО-ТЕХНИЧЕСКИЕ</a:t>
            </a:r>
          </a:p>
          <a:p>
            <a:pPr algn="ctr">
              <a:lnSpc>
                <a:spcPct val="85000"/>
              </a:lnSpc>
              <a:buClr>
                <a:srgbClr val="C00000"/>
              </a:buClr>
            </a:pPr>
            <a:r>
              <a:rPr lang="ru-RU" sz="1500" b="1" dirty="0" smtClean="0">
                <a:solidFill>
                  <a:srgbClr val="0000FF"/>
                </a:solidFill>
              </a:rPr>
              <a:t>РЕСУРСЫ В РЕГИОНАЛЬНОЙ </a:t>
            </a:r>
          </a:p>
          <a:p>
            <a:pPr algn="ctr">
              <a:lnSpc>
                <a:spcPct val="85000"/>
              </a:lnSpc>
              <a:buClr>
                <a:srgbClr val="C00000"/>
              </a:buClr>
            </a:pPr>
            <a:r>
              <a:rPr lang="ru-RU" sz="1500" b="1" dirty="0" smtClean="0">
                <a:solidFill>
                  <a:srgbClr val="0000FF"/>
                </a:solidFill>
              </a:rPr>
              <a:t>СИСТЕМЕ ДОД</a:t>
            </a:r>
            <a:endParaRPr lang="ru-RU" sz="15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4537" y="3021032"/>
            <a:ext cx="349258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b="1" dirty="0" smtClean="0"/>
              <a:t>Реестр организаций по сетевому взаимодействию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44535" y="3771112"/>
            <a:ext cx="3492583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rgbClr val="003399"/>
                </a:solidFill>
              </a:rPr>
              <a:t>СТРУКТУРА УПРАВЛЕНИЯ РЕГИОНАЛЬНОЙ СИСТЕМОЙ ДОПОЛНИТЕЛЬНОГО ОБРАЗОВАНИЯ ДЕТЕЙ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687660" y="4515974"/>
            <a:ext cx="32063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b="1" dirty="0" smtClean="0"/>
              <a:t>Межведомственный совет,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b="1" dirty="0" smtClean="0"/>
              <a:t> РМЦ, ОЦ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6851" y="5201814"/>
            <a:ext cx="4020271" cy="1424617"/>
          </a:xfrm>
          <a:prstGeom prst="roundRect">
            <a:avLst>
              <a:gd name="adj" fmla="val 166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6" name="Прямоугольник 15"/>
          <p:cNvSpPr/>
          <p:nvPr/>
        </p:nvSpPr>
        <p:spPr>
          <a:xfrm>
            <a:off x="5016852" y="5311024"/>
            <a:ext cx="409698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3399"/>
                </a:solidFill>
              </a:rPr>
              <a:t>ОРГАНИЗАЦИОННО-ФИНАНСОВАЯ СТРУКТУРА РЕГИОНАЛЬНОЙ СИСТЕМЫ ДОД</a:t>
            </a:r>
            <a:endParaRPr lang="ru-RU" sz="1600" b="1" dirty="0">
              <a:solidFill>
                <a:srgbClr val="00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9922" y="5947833"/>
            <a:ext cx="9817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/>
              <a:t>ПФДО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01906" y="6319576"/>
            <a:ext cx="4067396" cy="229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lnSpc>
                <a:spcPts val="900"/>
              </a:lnSpc>
              <a:buFont typeface="Wingdings" panose="05000000000000000000" pitchFamily="2" charset="2"/>
              <a:buChar char="Ø"/>
            </a:pPr>
            <a:r>
              <a:rPr lang="ru-RU" sz="1500" b="1" dirty="0"/>
              <a:t>Навигатор дополнительного образования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9922" y="5691727"/>
            <a:ext cx="14554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/>
              <a:t>Учет детей 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41872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90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Доля программ и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обучающихся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 направленностям в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2020г. (в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%)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13810586"/>
              </p:ext>
            </p:extLst>
          </p:nvPr>
        </p:nvGraphicFramePr>
        <p:xfrm>
          <a:off x="179512" y="1916832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2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265"/>
            <a:ext cx="7956376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Стратегические приоритеты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социально-экономического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развития Самарской области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1108" y="1844824"/>
            <a:ext cx="7955348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ПЕРВЫЙ ПРИОРИТЕТ: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автомобилестроительный кластер; аэрокосмический кластер; нефтехимический кластер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1108" y="3356992"/>
            <a:ext cx="7955348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ВТОРОЙ ПРИОРИТЕТ: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кластер строительства и строительных материалов;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агропищевой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кластер; транспортно-логистический кластер; машиностроительный кластер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1108" y="5013176"/>
            <a:ext cx="7955349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ПЕРСПЕКТИВНЫЕ СЕГМЕНТЫ: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медицинские и фармацевтические технологии; малотоннажная химия; туризм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94343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Программы для детей с особыми образовательными потребностями, 2019-2020гг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6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38"/>
          <a:stretch/>
        </p:blipFill>
        <p:spPr bwMode="auto">
          <a:xfrm>
            <a:off x="179512" y="2564904"/>
            <a:ext cx="8856984" cy="3240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39652" y="220713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236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20713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237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78426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120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39179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178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32849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62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27516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131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714202"/>
          </a:xfrm>
        </p:spPr>
        <p:txBody>
          <a:bodyPr>
            <a:noAutofit/>
          </a:bodyPr>
          <a:lstStyle/>
          <a:p>
            <a:pPr lvl="0"/>
            <a:r>
              <a:rPr lang="ru-RU" altLang="zh-CN" sz="28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Количество дополнительных общеобразовательных программ, соответствующих требованиям </a:t>
            </a:r>
            <a:r>
              <a:rPr lang="ru-RU" altLang="zh-CN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zh-CN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zh-CN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Целевой модели, 2020г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10365344"/>
              </p:ext>
            </p:extLst>
          </p:nvPr>
        </p:nvGraphicFramePr>
        <p:xfrm>
          <a:off x="0" y="2060848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Количество дополнительных общеобразовательных программ,</a:t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основанных на модульном принципе, 2020г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937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961" y="2420888"/>
            <a:ext cx="871296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7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Количество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разноуровневых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программ по направленностям, 2020г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556793"/>
            <a:ext cx="8640959" cy="460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9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09d864a9a1e859842c254cfd3e6d1f9ae9eb481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1007</Words>
  <Application>Microsoft Office PowerPoint</Application>
  <PresentationFormat>Экран (4:3)</PresentationFormat>
  <Paragraphs>309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Целевая модель развития системы дополнительного образования детей  Самарской области:  источники, тренды, механизмы</vt:lpstr>
      <vt:lpstr>Дополнительное  образование детей</vt:lpstr>
      <vt:lpstr>Целевая  модель развития региональных систем дополнительного образования детей</vt:lpstr>
      <vt:lpstr>Доля программ и обучающихся  по направленностям в 2020г. (в %)</vt:lpstr>
      <vt:lpstr>Стратегические приоритеты  социально-экономического развития Самарской области</vt:lpstr>
      <vt:lpstr>Программы для детей с особыми образовательными потребностями, 2019-2020гг</vt:lpstr>
      <vt:lpstr>Количество дополнительных общеобразовательных программ, соответствующих требованиям  Целевой модели, 2020г</vt:lpstr>
      <vt:lpstr>Количество дополнительных общеобразовательных программ, основанных на модульном принципе, 2020г</vt:lpstr>
      <vt:lpstr>Количество разноуровневых программ по направленностям, 2020г</vt:lpstr>
      <vt:lpstr>Программы, в которых используются  дистанционные образовательные технологии обучения, или включающие курсы дистанционного обучения, 2020г</vt:lpstr>
      <vt:lpstr>Количество программ, основанных  на сетевом взаимодействии, 2020г</vt:lpstr>
      <vt:lpstr>Программно-методическое обеспечение</vt:lpstr>
      <vt:lpstr>Характеристика педагогических работников, 2018-2020гг</vt:lpstr>
      <vt:lpstr>Развитие профессионального мастерства педагогических и управленческих кадров</vt:lpstr>
      <vt:lpstr>Количество участников и победителей конкурсных мероприятий  среди работников системы дополнительного образования детей</vt:lpstr>
      <vt:lpstr>Формирования системы сопровождения  и развития профессионального мастерства</vt:lpstr>
      <vt:lpstr>Организационно-финансовая структура региональной системы дополнительного образования детей</vt:lpstr>
      <vt:lpstr>Организационно-финансовая структура региональной системы дополнительного образования детей</vt:lpstr>
      <vt:lpstr>Организационно-финансовая структура региональной системы дополнительного образования детей</vt:lpstr>
      <vt:lpstr>Финансово-организационная структура целевой модели</vt:lpstr>
      <vt:lpstr>Структура управления региональной системой дополнительного образования детей</vt:lpstr>
      <vt:lpstr>Структура управления региональной системой</vt:lpstr>
      <vt:lpstr>Итоги инвентаризации кадровых,  материально-технических  и  инфраструктурных  ресурсов системы образования</vt:lpstr>
      <vt:lpstr>Инвентаризация ресурсов системы образования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Точечные связи</dc:title>
  <dc:creator>obstinate</dc:creator>
  <dc:description>Шаблон презентации с сайта http://presentation-creation.ru</dc:description>
  <cp:lastModifiedBy>0</cp:lastModifiedBy>
  <cp:revision>60</cp:revision>
  <dcterms:created xsi:type="dcterms:W3CDTF">2017-04-09T07:15:28Z</dcterms:created>
  <dcterms:modified xsi:type="dcterms:W3CDTF">2020-08-26T13:44:55Z</dcterms:modified>
</cp:coreProperties>
</file>