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4" r:id="rId2"/>
    <p:sldMasterId id="2147483732" r:id="rId3"/>
    <p:sldMasterId id="2147483738" r:id="rId4"/>
  </p:sldMasterIdLst>
  <p:notesMasterIdLst>
    <p:notesMasterId r:id="rId18"/>
  </p:notesMasterIdLst>
  <p:sldIdLst>
    <p:sldId id="447" r:id="rId5"/>
    <p:sldId id="739" r:id="rId6"/>
    <p:sldId id="805" r:id="rId7"/>
    <p:sldId id="737" r:id="rId8"/>
    <p:sldId id="740" r:id="rId9"/>
    <p:sldId id="813" r:id="rId10"/>
    <p:sldId id="814" r:id="rId11"/>
    <p:sldId id="815" r:id="rId12"/>
    <p:sldId id="816" r:id="rId13"/>
    <p:sldId id="773" r:id="rId14"/>
    <p:sldId id="774" r:id="rId15"/>
    <p:sldId id="812" r:id="rId16"/>
    <p:sldId id="810" r:id="rId1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C91B52D-2E28-4972-AF22-FB41C6BBE499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380DB6E3-B10E-439A-AC28-0180295A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7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77133-2E18-4545-8A5A-8946DD93A5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8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FA2AE-A8AD-41E1-B263-B7BEA8D06D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77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FA2AE-A8AD-41E1-B263-B7BEA8D06D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5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FA2AE-A8AD-41E1-B263-B7BEA8D06D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5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FA2AE-A8AD-41E1-B263-B7BEA8D06D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8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FA2AE-A8AD-41E1-B263-B7BEA8D06D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25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326BED9E-78BD-4C4E-B037-F792E5B379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9FA18-40B4-4957-989B-39350E08F60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3220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C88E35-71BC-4FAD-B267-F17B193ADE48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488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48F4-3230-4DC1-B98F-7EE9BE051FE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54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062BC-0FB8-406F-BE86-8D17BA74424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017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F30CDB-1008-48A5-A7F6-CED8D1EDDE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517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AAFBB0-03F6-4E0F-A37A-CAA421E7903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941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C5A9B-44F4-417D-938D-F146C3819D8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1885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3B5C1-85D6-4E3A-89C7-1582D8083A0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87244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0"/>
            <a:ext cx="1200308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8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40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4C6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41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09531" y="0"/>
            <a:ext cx="2982595" cy="2005964"/>
          </a:xfrm>
          <a:custGeom>
            <a:avLst/>
            <a:gdLst/>
            <a:ahLst/>
            <a:cxnLst/>
            <a:rect l="l" t="t" r="r" b="b"/>
            <a:pathLst>
              <a:path w="2982595" h="2005964">
                <a:moveTo>
                  <a:pt x="2982468" y="0"/>
                </a:moveTo>
                <a:lnTo>
                  <a:pt x="91702" y="0"/>
                </a:lnTo>
                <a:lnTo>
                  <a:pt x="48260" y="111886"/>
                </a:lnTo>
                <a:lnTo>
                  <a:pt x="33704" y="163487"/>
                </a:lnTo>
                <a:lnTo>
                  <a:pt x="21693" y="215655"/>
                </a:lnTo>
                <a:lnTo>
                  <a:pt x="12271" y="268366"/>
                </a:lnTo>
                <a:lnTo>
                  <a:pt x="5484" y="321596"/>
                </a:lnTo>
                <a:lnTo>
                  <a:pt x="1378" y="375320"/>
                </a:lnTo>
                <a:lnTo>
                  <a:pt x="0" y="429513"/>
                </a:lnTo>
                <a:lnTo>
                  <a:pt x="688" y="467807"/>
                </a:lnTo>
                <a:lnTo>
                  <a:pt x="2742" y="505877"/>
                </a:lnTo>
                <a:lnTo>
                  <a:pt x="10885" y="581302"/>
                </a:lnTo>
                <a:lnTo>
                  <a:pt x="24305" y="655707"/>
                </a:lnTo>
                <a:lnTo>
                  <a:pt x="42878" y="729009"/>
                </a:lnTo>
                <a:lnTo>
                  <a:pt x="66478" y="801124"/>
                </a:lnTo>
                <a:lnTo>
                  <a:pt x="80124" y="836712"/>
                </a:lnTo>
                <a:lnTo>
                  <a:pt x="94981" y="871972"/>
                </a:lnTo>
                <a:lnTo>
                  <a:pt x="111032" y="906894"/>
                </a:lnTo>
                <a:lnTo>
                  <a:pt x="128262" y="941468"/>
                </a:lnTo>
                <a:lnTo>
                  <a:pt x="146656" y="975684"/>
                </a:lnTo>
                <a:lnTo>
                  <a:pt x="166198" y="1009531"/>
                </a:lnTo>
                <a:lnTo>
                  <a:pt x="186872" y="1042999"/>
                </a:lnTo>
                <a:lnTo>
                  <a:pt x="208663" y="1076078"/>
                </a:lnTo>
                <a:lnTo>
                  <a:pt x="231555" y="1108757"/>
                </a:lnTo>
                <a:lnTo>
                  <a:pt x="255533" y="1141026"/>
                </a:lnTo>
                <a:lnTo>
                  <a:pt x="280581" y="1172875"/>
                </a:lnTo>
                <a:lnTo>
                  <a:pt x="306683" y="1204293"/>
                </a:lnTo>
                <a:lnTo>
                  <a:pt x="333825" y="1235271"/>
                </a:lnTo>
                <a:lnTo>
                  <a:pt x="361990" y="1265797"/>
                </a:lnTo>
                <a:lnTo>
                  <a:pt x="391162" y="1295861"/>
                </a:lnTo>
                <a:lnTo>
                  <a:pt x="421327" y="1325454"/>
                </a:lnTo>
                <a:lnTo>
                  <a:pt x="452469" y="1354565"/>
                </a:lnTo>
                <a:lnTo>
                  <a:pt x="484571" y="1383183"/>
                </a:lnTo>
                <a:lnTo>
                  <a:pt x="517620" y="1411298"/>
                </a:lnTo>
                <a:lnTo>
                  <a:pt x="551598" y="1438900"/>
                </a:lnTo>
                <a:lnTo>
                  <a:pt x="586491" y="1465979"/>
                </a:lnTo>
                <a:lnTo>
                  <a:pt x="622282" y="1492523"/>
                </a:lnTo>
                <a:lnTo>
                  <a:pt x="658957" y="1518524"/>
                </a:lnTo>
                <a:lnTo>
                  <a:pt x="696499" y="1543970"/>
                </a:lnTo>
                <a:lnTo>
                  <a:pt x="734894" y="1568852"/>
                </a:lnTo>
                <a:lnTo>
                  <a:pt x="774125" y="1593158"/>
                </a:lnTo>
                <a:lnTo>
                  <a:pt x="814177" y="1616879"/>
                </a:lnTo>
                <a:lnTo>
                  <a:pt x="855035" y="1640005"/>
                </a:lnTo>
                <a:lnTo>
                  <a:pt x="896682" y="1662524"/>
                </a:lnTo>
                <a:lnTo>
                  <a:pt x="939104" y="1684427"/>
                </a:lnTo>
                <a:lnTo>
                  <a:pt x="982285" y="1705703"/>
                </a:lnTo>
                <a:lnTo>
                  <a:pt x="1026208" y="1726343"/>
                </a:lnTo>
                <a:lnTo>
                  <a:pt x="1070860" y="1746335"/>
                </a:lnTo>
                <a:lnTo>
                  <a:pt x="1116223" y="1765669"/>
                </a:lnTo>
                <a:lnTo>
                  <a:pt x="1162283" y="1784336"/>
                </a:lnTo>
                <a:lnTo>
                  <a:pt x="1209023" y="1802324"/>
                </a:lnTo>
                <a:lnTo>
                  <a:pt x="1256429" y="1819624"/>
                </a:lnTo>
                <a:lnTo>
                  <a:pt x="1304485" y="1836225"/>
                </a:lnTo>
                <a:lnTo>
                  <a:pt x="1353175" y="1852116"/>
                </a:lnTo>
                <a:lnTo>
                  <a:pt x="1402484" y="1867288"/>
                </a:lnTo>
                <a:lnTo>
                  <a:pt x="1452395" y="1881731"/>
                </a:lnTo>
                <a:lnTo>
                  <a:pt x="1502894" y="1895433"/>
                </a:lnTo>
                <a:lnTo>
                  <a:pt x="1553965" y="1908384"/>
                </a:lnTo>
                <a:lnTo>
                  <a:pt x="1605593" y="1920575"/>
                </a:lnTo>
                <a:lnTo>
                  <a:pt x="1657761" y="1931995"/>
                </a:lnTo>
                <a:lnTo>
                  <a:pt x="1710454" y="1942633"/>
                </a:lnTo>
                <a:lnTo>
                  <a:pt x="1763657" y="1952480"/>
                </a:lnTo>
                <a:lnTo>
                  <a:pt x="1817354" y="1961524"/>
                </a:lnTo>
                <a:lnTo>
                  <a:pt x="1871530" y="1969756"/>
                </a:lnTo>
                <a:lnTo>
                  <a:pt x="1926169" y="1977165"/>
                </a:lnTo>
                <a:lnTo>
                  <a:pt x="1981254" y="1983742"/>
                </a:lnTo>
                <a:lnTo>
                  <a:pt x="2036772" y="1989474"/>
                </a:lnTo>
                <a:lnTo>
                  <a:pt x="2092706" y="1994354"/>
                </a:lnTo>
                <a:lnTo>
                  <a:pt x="2149041" y="1998369"/>
                </a:lnTo>
                <a:lnTo>
                  <a:pt x="2205760" y="2001510"/>
                </a:lnTo>
                <a:lnTo>
                  <a:pt x="2262850" y="2003766"/>
                </a:lnTo>
                <a:lnTo>
                  <a:pt x="2320293" y="2005127"/>
                </a:lnTo>
                <a:lnTo>
                  <a:pt x="2378075" y="2005584"/>
                </a:lnTo>
                <a:lnTo>
                  <a:pt x="2432626" y="2005176"/>
                </a:lnTo>
                <a:lnTo>
                  <a:pt x="2486881" y="2003959"/>
                </a:lnTo>
                <a:lnTo>
                  <a:pt x="2540827" y="2001943"/>
                </a:lnTo>
                <a:lnTo>
                  <a:pt x="2594450" y="1999136"/>
                </a:lnTo>
                <a:lnTo>
                  <a:pt x="2647737" y="1995549"/>
                </a:lnTo>
                <a:lnTo>
                  <a:pt x="2700673" y="1991190"/>
                </a:lnTo>
                <a:lnTo>
                  <a:pt x="2753246" y="1986069"/>
                </a:lnTo>
                <a:lnTo>
                  <a:pt x="2805441" y="1980196"/>
                </a:lnTo>
                <a:lnTo>
                  <a:pt x="2857246" y="1973579"/>
                </a:lnTo>
                <a:lnTo>
                  <a:pt x="2982468" y="1952244"/>
                </a:lnTo>
                <a:lnTo>
                  <a:pt x="298246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9759" y="353568"/>
            <a:ext cx="2273807" cy="10088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91" y="2980944"/>
            <a:ext cx="6736080" cy="34350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2520" y="1822702"/>
            <a:ext cx="7267194" cy="50330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70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" y="18806"/>
            <a:ext cx="12147804" cy="68329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301" y="0"/>
            <a:ext cx="12201652" cy="6870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3007" y="2270760"/>
            <a:ext cx="4966716" cy="220522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611" y="184404"/>
            <a:ext cx="1249680" cy="12496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507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99647" y="4102608"/>
            <a:ext cx="1292860" cy="471170"/>
          </a:xfrm>
          <a:custGeom>
            <a:avLst/>
            <a:gdLst/>
            <a:ahLst/>
            <a:cxnLst/>
            <a:rect l="l" t="t" r="r" b="b"/>
            <a:pathLst>
              <a:path w="1292859" h="471170">
                <a:moveTo>
                  <a:pt x="235457" y="0"/>
                </a:moveTo>
                <a:lnTo>
                  <a:pt x="0" y="235458"/>
                </a:lnTo>
                <a:lnTo>
                  <a:pt x="235457" y="470916"/>
                </a:lnTo>
                <a:lnTo>
                  <a:pt x="235457" y="353187"/>
                </a:lnTo>
                <a:lnTo>
                  <a:pt x="1292352" y="353187"/>
                </a:lnTo>
                <a:lnTo>
                  <a:pt x="1292352" y="117729"/>
                </a:lnTo>
                <a:lnTo>
                  <a:pt x="235457" y="117729"/>
                </a:lnTo>
                <a:lnTo>
                  <a:pt x="235457" y="0"/>
                </a:lnTo>
                <a:close/>
              </a:path>
            </a:pathLst>
          </a:custGeom>
          <a:solidFill>
            <a:srgbClr val="2F75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899647" y="5501640"/>
            <a:ext cx="1292860" cy="469900"/>
          </a:xfrm>
          <a:custGeom>
            <a:avLst/>
            <a:gdLst/>
            <a:ahLst/>
            <a:cxnLst/>
            <a:rect l="l" t="t" r="r" b="b"/>
            <a:pathLst>
              <a:path w="1292859" h="469900">
                <a:moveTo>
                  <a:pt x="234696" y="0"/>
                </a:moveTo>
                <a:lnTo>
                  <a:pt x="0" y="234696"/>
                </a:lnTo>
                <a:lnTo>
                  <a:pt x="234696" y="469392"/>
                </a:lnTo>
                <a:lnTo>
                  <a:pt x="234696" y="352044"/>
                </a:lnTo>
                <a:lnTo>
                  <a:pt x="1292351" y="352044"/>
                </a:lnTo>
                <a:lnTo>
                  <a:pt x="1292351" y="117348"/>
                </a:lnTo>
                <a:lnTo>
                  <a:pt x="234696" y="117348"/>
                </a:lnTo>
                <a:lnTo>
                  <a:pt x="234696" y="0"/>
                </a:lnTo>
                <a:close/>
              </a:path>
            </a:pathLst>
          </a:custGeom>
          <a:solidFill>
            <a:srgbClr val="2F75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671" y="416433"/>
            <a:ext cx="7110526" cy="42659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698" y="920369"/>
            <a:ext cx="4433798" cy="3881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325" y="1626874"/>
            <a:ext cx="9454311" cy="112851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66215" y="1517903"/>
            <a:ext cx="274320" cy="393700"/>
          </a:xfrm>
          <a:custGeom>
            <a:avLst/>
            <a:gdLst/>
            <a:ahLst/>
            <a:cxnLst/>
            <a:rect l="l" t="t" r="r" b="b"/>
            <a:pathLst>
              <a:path w="274319" h="393700">
                <a:moveTo>
                  <a:pt x="274320" y="0"/>
                </a:moveTo>
                <a:lnTo>
                  <a:pt x="0" y="0"/>
                </a:lnTo>
                <a:lnTo>
                  <a:pt x="0" y="393191"/>
                </a:lnTo>
                <a:lnTo>
                  <a:pt x="274320" y="393191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9209531" y="0"/>
            <a:ext cx="2982595" cy="2005964"/>
          </a:xfrm>
          <a:custGeom>
            <a:avLst/>
            <a:gdLst/>
            <a:ahLst/>
            <a:cxnLst/>
            <a:rect l="l" t="t" r="r" b="b"/>
            <a:pathLst>
              <a:path w="2982595" h="2005964">
                <a:moveTo>
                  <a:pt x="2982468" y="0"/>
                </a:moveTo>
                <a:lnTo>
                  <a:pt x="91702" y="0"/>
                </a:lnTo>
                <a:lnTo>
                  <a:pt x="48260" y="111886"/>
                </a:lnTo>
                <a:lnTo>
                  <a:pt x="33704" y="163487"/>
                </a:lnTo>
                <a:lnTo>
                  <a:pt x="21693" y="215655"/>
                </a:lnTo>
                <a:lnTo>
                  <a:pt x="12271" y="268366"/>
                </a:lnTo>
                <a:lnTo>
                  <a:pt x="5484" y="321596"/>
                </a:lnTo>
                <a:lnTo>
                  <a:pt x="1378" y="375320"/>
                </a:lnTo>
                <a:lnTo>
                  <a:pt x="0" y="429513"/>
                </a:lnTo>
                <a:lnTo>
                  <a:pt x="688" y="467807"/>
                </a:lnTo>
                <a:lnTo>
                  <a:pt x="2742" y="505877"/>
                </a:lnTo>
                <a:lnTo>
                  <a:pt x="10885" y="581302"/>
                </a:lnTo>
                <a:lnTo>
                  <a:pt x="24305" y="655707"/>
                </a:lnTo>
                <a:lnTo>
                  <a:pt x="42878" y="729009"/>
                </a:lnTo>
                <a:lnTo>
                  <a:pt x="66478" y="801124"/>
                </a:lnTo>
                <a:lnTo>
                  <a:pt x="80124" y="836712"/>
                </a:lnTo>
                <a:lnTo>
                  <a:pt x="94981" y="871972"/>
                </a:lnTo>
                <a:lnTo>
                  <a:pt x="111032" y="906894"/>
                </a:lnTo>
                <a:lnTo>
                  <a:pt x="128262" y="941468"/>
                </a:lnTo>
                <a:lnTo>
                  <a:pt x="146656" y="975684"/>
                </a:lnTo>
                <a:lnTo>
                  <a:pt x="166198" y="1009531"/>
                </a:lnTo>
                <a:lnTo>
                  <a:pt x="186872" y="1042999"/>
                </a:lnTo>
                <a:lnTo>
                  <a:pt x="208663" y="1076078"/>
                </a:lnTo>
                <a:lnTo>
                  <a:pt x="231555" y="1108757"/>
                </a:lnTo>
                <a:lnTo>
                  <a:pt x="255533" y="1141026"/>
                </a:lnTo>
                <a:lnTo>
                  <a:pt x="280581" y="1172875"/>
                </a:lnTo>
                <a:lnTo>
                  <a:pt x="306683" y="1204293"/>
                </a:lnTo>
                <a:lnTo>
                  <a:pt x="333825" y="1235271"/>
                </a:lnTo>
                <a:lnTo>
                  <a:pt x="361990" y="1265797"/>
                </a:lnTo>
                <a:lnTo>
                  <a:pt x="391162" y="1295861"/>
                </a:lnTo>
                <a:lnTo>
                  <a:pt x="421327" y="1325454"/>
                </a:lnTo>
                <a:lnTo>
                  <a:pt x="452469" y="1354565"/>
                </a:lnTo>
                <a:lnTo>
                  <a:pt x="484571" y="1383183"/>
                </a:lnTo>
                <a:lnTo>
                  <a:pt x="517620" y="1411298"/>
                </a:lnTo>
                <a:lnTo>
                  <a:pt x="551598" y="1438900"/>
                </a:lnTo>
                <a:lnTo>
                  <a:pt x="586491" y="1465979"/>
                </a:lnTo>
                <a:lnTo>
                  <a:pt x="622282" y="1492523"/>
                </a:lnTo>
                <a:lnTo>
                  <a:pt x="658957" y="1518524"/>
                </a:lnTo>
                <a:lnTo>
                  <a:pt x="696499" y="1543970"/>
                </a:lnTo>
                <a:lnTo>
                  <a:pt x="734894" y="1568852"/>
                </a:lnTo>
                <a:lnTo>
                  <a:pt x="774125" y="1593158"/>
                </a:lnTo>
                <a:lnTo>
                  <a:pt x="814177" y="1616879"/>
                </a:lnTo>
                <a:lnTo>
                  <a:pt x="855035" y="1640005"/>
                </a:lnTo>
                <a:lnTo>
                  <a:pt x="896682" y="1662524"/>
                </a:lnTo>
                <a:lnTo>
                  <a:pt x="939104" y="1684427"/>
                </a:lnTo>
                <a:lnTo>
                  <a:pt x="982285" y="1705703"/>
                </a:lnTo>
                <a:lnTo>
                  <a:pt x="1026208" y="1726343"/>
                </a:lnTo>
                <a:lnTo>
                  <a:pt x="1070860" y="1746335"/>
                </a:lnTo>
                <a:lnTo>
                  <a:pt x="1116223" y="1765669"/>
                </a:lnTo>
                <a:lnTo>
                  <a:pt x="1162283" y="1784336"/>
                </a:lnTo>
                <a:lnTo>
                  <a:pt x="1209023" y="1802324"/>
                </a:lnTo>
                <a:lnTo>
                  <a:pt x="1256429" y="1819624"/>
                </a:lnTo>
                <a:lnTo>
                  <a:pt x="1304485" y="1836225"/>
                </a:lnTo>
                <a:lnTo>
                  <a:pt x="1353175" y="1852116"/>
                </a:lnTo>
                <a:lnTo>
                  <a:pt x="1402484" y="1867288"/>
                </a:lnTo>
                <a:lnTo>
                  <a:pt x="1452395" y="1881731"/>
                </a:lnTo>
                <a:lnTo>
                  <a:pt x="1502894" y="1895433"/>
                </a:lnTo>
                <a:lnTo>
                  <a:pt x="1553965" y="1908384"/>
                </a:lnTo>
                <a:lnTo>
                  <a:pt x="1605593" y="1920575"/>
                </a:lnTo>
                <a:lnTo>
                  <a:pt x="1657761" y="1931995"/>
                </a:lnTo>
                <a:lnTo>
                  <a:pt x="1710454" y="1942633"/>
                </a:lnTo>
                <a:lnTo>
                  <a:pt x="1763657" y="1952480"/>
                </a:lnTo>
                <a:lnTo>
                  <a:pt x="1817354" y="1961524"/>
                </a:lnTo>
                <a:lnTo>
                  <a:pt x="1871530" y="1969756"/>
                </a:lnTo>
                <a:lnTo>
                  <a:pt x="1926169" y="1977165"/>
                </a:lnTo>
                <a:lnTo>
                  <a:pt x="1981254" y="1983742"/>
                </a:lnTo>
                <a:lnTo>
                  <a:pt x="2036772" y="1989474"/>
                </a:lnTo>
                <a:lnTo>
                  <a:pt x="2092706" y="1994354"/>
                </a:lnTo>
                <a:lnTo>
                  <a:pt x="2149041" y="1998369"/>
                </a:lnTo>
                <a:lnTo>
                  <a:pt x="2205760" y="2001510"/>
                </a:lnTo>
                <a:lnTo>
                  <a:pt x="2262850" y="2003766"/>
                </a:lnTo>
                <a:lnTo>
                  <a:pt x="2320293" y="2005127"/>
                </a:lnTo>
                <a:lnTo>
                  <a:pt x="2378075" y="2005584"/>
                </a:lnTo>
                <a:lnTo>
                  <a:pt x="2432626" y="2005176"/>
                </a:lnTo>
                <a:lnTo>
                  <a:pt x="2486881" y="2003959"/>
                </a:lnTo>
                <a:lnTo>
                  <a:pt x="2540827" y="2001943"/>
                </a:lnTo>
                <a:lnTo>
                  <a:pt x="2594450" y="1999136"/>
                </a:lnTo>
                <a:lnTo>
                  <a:pt x="2647737" y="1995549"/>
                </a:lnTo>
                <a:lnTo>
                  <a:pt x="2700673" y="1991190"/>
                </a:lnTo>
                <a:lnTo>
                  <a:pt x="2753246" y="1986069"/>
                </a:lnTo>
                <a:lnTo>
                  <a:pt x="2805441" y="1980196"/>
                </a:lnTo>
                <a:lnTo>
                  <a:pt x="2857246" y="1973579"/>
                </a:lnTo>
                <a:lnTo>
                  <a:pt x="2982468" y="1952244"/>
                </a:lnTo>
                <a:lnTo>
                  <a:pt x="298246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09760" y="353568"/>
            <a:ext cx="2273807" cy="100888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68871" y="3250940"/>
            <a:ext cx="6955176" cy="300965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45363" y="5038344"/>
            <a:ext cx="3531235" cy="1633855"/>
          </a:xfrm>
          <a:custGeom>
            <a:avLst/>
            <a:gdLst/>
            <a:ahLst/>
            <a:cxnLst/>
            <a:rect l="l" t="t" r="r" b="b"/>
            <a:pathLst>
              <a:path w="3531235" h="1633854">
                <a:moveTo>
                  <a:pt x="0" y="816863"/>
                </a:moveTo>
                <a:lnTo>
                  <a:pt x="1386" y="768870"/>
                </a:lnTo>
                <a:lnTo>
                  <a:pt x="5495" y="721607"/>
                </a:lnTo>
                <a:lnTo>
                  <a:pt x="12250" y="675150"/>
                </a:lnTo>
                <a:lnTo>
                  <a:pt x="21573" y="629576"/>
                </a:lnTo>
                <a:lnTo>
                  <a:pt x="33390" y="584962"/>
                </a:lnTo>
                <a:lnTo>
                  <a:pt x="47621" y="541384"/>
                </a:lnTo>
                <a:lnTo>
                  <a:pt x="64193" y="498919"/>
                </a:lnTo>
                <a:lnTo>
                  <a:pt x="83026" y="457644"/>
                </a:lnTo>
                <a:lnTo>
                  <a:pt x="104046" y="417635"/>
                </a:lnTo>
                <a:lnTo>
                  <a:pt x="127175" y="378969"/>
                </a:lnTo>
                <a:lnTo>
                  <a:pt x="152337" y="341723"/>
                </a:lnTo>
                <a:lnTo>
                  <a:pt x="179455" y="305972"/>
                </a:lnTo>
                <a:lnTo>
                  <a:pt x="208453" y="271795"/>
                </a:lnTo>
                <a:lnTo>
                  <a:pt x="239253" y="239267"/>
                </a:lnTo>
                <a:lnTo>
                  <a:pt x="271780" y="208466"/>
                </a:lnTo>
                <a:lnTo>
                  <a:pt x="305956" y="179467"/>
                </a:lnTo>
                <a:lnTo>
                  <a:pt x="341706" y="152348"/>
                </a:lnTo>
                <a:lnTo>
                  <a:pt x="378952" y="127185"/>
                </a:lnTo>
                <a:lnTo>
                  <a:pt x="417618" y="104054"/>
                </a:lnTo>
                <a:lnTo>
                  <a:pt x="457627" y="83033"/>
                </a:lnTo>
                <a:lnTo>
                  <a:pt x="498903" y="64198"/>
                </a:lnTo>
                <a:lnTo>
                  <a:pt x="541369" y="47626"/>
                </a:lnTo>
                <a:lnTo>
                  <a:pt x="584948" y="33393"/>
                </a:lnTo>
                <a:lnTo>
                  <a:pt x="629564" y="21575"/>
                </a:lnTo>
                <a:lnTo>
                  <a:pt x="675140" y="12251"/>
                </a:lnTo>
                <a:lnTo>
                  <a:pt x="721600" y="5496"/>
                </a:lnTo>
                <a:lnTo>
                  <a:pt x="768866" y="1386"/>
                </a:lnTo>
                <a:lnTo>
                  <a:pt x="816863" y="0"/>
                </a:lnTo>
                <a:lnTo>
                  <a:pt x="2714244" y="0"/>
                </a:lnTo>
                <a:lnTo>
                  <a:pt x="2762237" y="1386"/>
                </a:lnTo>
                <a:lnTo>
                  <a:pt x="2809500" y="5496"/>
                </a:lnTo>
                <a:lnTo>
                  <a:pt x="2855957" y="12251"/>
                </a:lnTo>
                <a:lnTo>
                  <a:pt x="2901531" y="21575"/>
                </a:lnTo>
                <a:lnTo>
                  <a:pt x="2946145" y="33393"/>
                </a:lnTo>
                <a:lnTo>
                  <a:pt x="2989723" y="47626"/>
                </a:lnTo>
                <a:lnTo>
                  <a:pt x="3032188" y="64198"/>
                </a:lnTo>
                <a:lnTo>
                  <a:pt x="3073463" y="83033"/>
                </a:lnTo>
                <a:lnTo>
                  <a:pt x="3113472" y="104054"/>
                </a:lnTo>
                <a:lnTo>
                  <a:pt x="3152138" y="127185"/>
                </a:lnTo>
                <a:lnTo>
                  <a:pt x="3189384" y="152348"/>
                </a:lnTo>
                <a:lnTo>
                  <a:pt x="3225135" y="179467"/>
                </a:lnTo>
                <a:lnTo>
                  <a:pt x="3259312" y="208466"/>
                </a:lnTo>
                <a:lnTo>
                  <a:pt x="3291840" y="239267"/>
                </a:lnTo>
                <a:lnTo>
                  <a:pt x="3322641" y="271795"/>
                </a:lnTo>
                <a:lnTo>
                  <a:pt x="3351640" y="305972"/>
                </a:lnTo>
                <a:lnTo>
                  <a:pt x="3378759" y="341723"/>
                </a:lnTo>
                <a:lnTo>
                  <a:pt x="3403922" y="378969"/>
                </a:lnTo>
                <a:lnTo>
                  <a:pt x="3427053" y="417635"/>
                </a:lnTo>
                <a:lnTo>
                  <a:pt x="3448074" y="457644"/>
                </a:lnTo>
                <a:lnTo>
                  <a:pt x="3466909" y="498919"/>
                </a:lnTo>
                <a:lnTo>
                  <a:pt x="3483481" y="541384"/>
                </a:lnTo>
                <a:lnTo>
                  <a:pt x="3497714" y="584962"/>
                </a:lnTo>
                <a:lnTo>
                  <a:pt x="3509532" y="629576"/>
                </a:lnTo>
                <a:lnTo>
                  <a:pt x="3518856" y="675150"/>
                </a:lnTo>
                <a:lnTo>
                  <a:pt x="3525611" y="721607"/>
                </a:lnTo>
                <a:lnTo>
                  <a:pt x="3529721" y="768870"/>
                </a:lnTo>
                <a:lnTo>
                  <a:pt x="3531108" y="816863"/>
                </a:lnTo>
                <a:lnTo>
                  <a:pt x="3529721" y="864861"/>
                </a:lnTo>
                <a:lnTo>
                  <a:pt x="3525611" y="912127"/>
                </a:lnTo>
                <a:lnTo>
                  <a:pt x="3518856" y="958587"/>
                </a:lnTo>
                <a:lnTo>
                  <a:pt x="3509532" y="1004163"/>
                </a:lnTo>
                <a:lnTo>
                  <a:pt x="3497714" y="1048779"/>
                </a:lnTo>
                <a:lnTo>
                  <a:pt x="3483481" y="1092358"/>
                </a:lnTo>
                <a:lnTo>
                  <a:pt x="3466909" y="1134824"/>
                </a:lnTo>
                <a:lnTo>
                  <a:pt x="3448074" y="1176100"/>
                </a:lnTo>
                <a:lnTo>
                  <a:pt x="3427053" y="1216109"/>
                </a:lnTo>
                <a:lnTo>
                  <a:pt x="3403922" y="1254775"/>
                </a:lnTo>
                <a:lnTo>
                  <a:pt x="3378759" y="1292021"/>
                </a:lnTo>
                <a:lnTo>
                  <a:pt x="3351640" y="1327771"/>
                </a:lnTo>
                <a:lnTo>
                  <a:pt x="3322641" y="1361947"/>
                </a:lnTo>
                <a:lnTo>
                  <a:pt x="3291839" y="1394474"/>
                </a:lnTo>
                <a:lnTo>
                  <a:pt x="3259312" y="1425274"/>
                </a:lnTo>
                <a:lnTo>
                  <a:pt x="3225135" y="1454272"/>
                </a:lnTo>
                <a:lnTo>
                  <a:pt x="3189384" y="1481390"/>
                </a:lnTo>
                <a:lnTo>
                  <a:pt x="3152138" y="1506552"/>
                </a:lnTo>
                <a:lnTo>
                  <a:pt x="3113472" y="1529681"/>
                </a:lnTo>
                <a:lnTo>
                  <a:pt x="3073463" y="1550701"/>
                </a:lnTo>
                <a:lnTo>
                  <a:pt x="3032188" y="1569534"/>
                </a:lnTo>
                <a:lnTo>
                  <a:pt x="2989723" y="1586106"/>
                </a:lnTo>
                <a:lnTo>
                  <a:pt x="2946145" y="1600337"/>
                </a:lnTo>
                <a:lnTo>
                  <a:pt x="2901531" y="1612154"/>
                </a:lnTo>
                <a:lnTo>
                  <a:pt x="2855957" y="1621477"/>
                </a:lnTo>
                <a:lnTo>
                  <a:pt x="2809500" y="1628232"/>
                </a:lnTo>
                <a:lnTo>
                  <a:pt x="2762237" y="1632341"/>
                </a:lnTo>
                <a:lnTo>
                  <a:pt x="2714244" y="1633727"/>
                </a:lnTo>
                <a:lnTo>
                  <a:pt x="816863" y="1633727"/>
                </a:lnTo>
                <a:lnTo>
                  <a:pt x="768866" y="1632341"/>
                </a:lnTo>
                <a:lnTo>
                  <a:pt x="721600" y="1628232"/>
                </a:lnTo>
                <a:lnTo>
                  <a:pt x="675140" y="1621477"/>
                </a:lnTo>
                <a:lnTo>
                  <a:pt x="629564" y="1612154"/>
                </a:lnTo>
                <a:lnTo>
                  <a:pt x="584948" y="1600337"/>
                </a:lnTo>
                <a:lnTo>
                  <a:pt x="541369" y="1586106"/>
                </a:lnTo>
                <a:lnTo>
                  <a:pt x="498903" y="1569534"/>
                </a:lnTo>
                <a:lnTo>
                  <a:pt x="457627" y="1550701"/>
                </a:lnTo>
                <a:lnTo>
                  <a:pt x="417618" y="1529681"/>
                </a:lnTo>
                <a:lnTo>
                  <a:pt x="378952" y="1506552"/>
                </a:lnTo>
                <a:lnTo>
                  <a:pt x="341706" y="1481390"/>
                </a:lnTo>
                <a:lnTo>
                  <a:pt x="305956" y="1454272"/>
                </a:lnTo>
                <a:lnTo>
                  <a:pt x="271780" y="1425274"/>
                </a:lnTo>
                <a:lnTo>
                  <a:pt x="239253" y="1394474"/>
                </a:lnTo>
                <a:lnTo>
                  <a:pt x="208453" y="1361947"/>
                </a:lnTo>
                <a:lnTo>
                  <a:pt x="179455" y="1327771"/>
                </a:lnTo>
                <a:lnTo>
                  <a:pt x="152337" y="1292021"/>
                </a:lnTo>
                <a:lnTo>
                  <a:pt x="127175" y="1254775"/>
                </a:lnTo>
                <a:lnTo>
                  <a:pt x="104046" y="1216109"/>
                </a:lnTo>
                <a:lnTo>
                  <a:pt x="83026" y="1176100"/>
                </a:lnTo>
                <a:lnTo>
                  <a:pt x="64193" y="1134824"/>
                </a:lnTo>
                <a:lnTo>
                  <a:pt x="47621" y="1092358"/>
                </a:lnTo>
                <a:lnTo>
                  <a:pt x="33390" y="1048779"/>
                </a:lnTo>
                <a:lnTo>
                  <a:pt x="21573" y="1004163"/>
                </a:lnTo>
                <a:lnTo>
                  <a:pt x="12250" y="958587"/>
                </a:lnTo>
                <a:lnTo>
                  <a:pt x="5495" y="912127"/>
                </a:lnTo>
                <a:lnTo>
                  <a:pt x="1386" y="864861"/>
                </a:lnTo>
                <a:lnTo>
                  <a:pt x="0" y="816863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37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9232B-8078-704A-AB37-6BF8F47F5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BF07EE-673A-4B46-8542-4E2D5C776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06B71-8523-B542-9B9F-9935AF57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3EE18-C2C1-9A44-94D5-9DE8B143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7CACD-BD08-5A41-BDE8-85DBCF55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9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D79AA-CB77-074B-87D3-D078929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72382-6389-5F41-9DDB-0E3A0A21B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43073-2929-4B47-B3A6-A0F00530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E0438-DC2F-C44C-B04D-229FA77B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2D2A5-00FE-3041-A75E-DE6DDFB7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75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0EAD6-6C80-E24F-89AE-6FFB662D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78D452-369E-0744-9D81-6BDAA830B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7590EC-F355-4B4E-8B0C-50E5FBDF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46F85-A2D9-4941-833E-636C229B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768D-7D6E-5740-8AD2-FB4E3847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88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42B2D-8CD6-464A-9453-7299DE9F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2B2EF-329E-6A4F-BF93-AB8DB7523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FFCA4-CCBD-5444-B960-6BBF2A4D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79FDC6-85E3-314E-837C-4CBEFCE4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1B116-75D3-ED48-9F0B-5C4D4DA7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FE2CB2-150C-C349-878F-633ADD9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11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BA26A-7D41-294E-B7F2-73402B5A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63818-E334-4749-B479-AA66CEF6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EAAE88-C6D0-134C-9A3A-F3C24B828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7AEC1D-8C54-794E-871E-A4978694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663ED5-0BCE-7E4F-B245-72A3AA2E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11E289-4445-884A-B6B9-AD482AD8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883556-CA5F-6B43-BA3B-3CA23D6F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296C16-70CD-2148-9CA4-2D1084EF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86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C5C26-0F4C-3F48-BD97-4CB87D7A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42618E-26D6-C247-BBAA-4085C32C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9B6A7F-8B85-D74C-852F-8D0849E4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642155-8605-C646-98A6-6581F89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9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4C6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2963" y="1473200"/>
            <a:ext cx="4484370" cy="448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0BE68D-660D-7F4F-9359-FE38F208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D0BF22-1763-AA40-8EBA-FDD802C9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94322-7D5F-5C47-B754-E1481B09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54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3152E-6917-A348-A9D9-8156F2B9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59C21-6C2C-ED4D-9D68-C979C93D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54735-AEFD-BE4E-A641-4AB56066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A2978-A7DA-604A-AD41-CE382F24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404B0A-225E-0C41-84D8-40F029AB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87CAB-0D89-0447-9A5B-46BA32C6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07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F1B17-E493-1547-9C2A-FA11F295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831D9B-35C4-2643-B709-FC622592A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9ECF32-9E27-F145-A866-70B26EA94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733152-2F9D-7D45-B373-6D7ABEE6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9D2D0A-5DFC-8E49-AA5B-CBFF7E77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0AD18D-3D66-BA40-BAA8-25756714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29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AF73F-F47F-954C-9232-86A45EBD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75F2F2-9738-2C4A-BCD1-CBF4D5888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6EC7A-B0C7-2D42-9316-F72670DD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C21B9-10C7-224C-8329-31779D1B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4AE39-1291-324C-AF30-3ACA9976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678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B45E34-873E-2944-8076-FA52A830A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BF1111-8765-BB4A-A444-ACEA8F214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A3EDE-D5DD-B343-A17E-FBE27936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BEEE17-AA98-0440-B8D8-90EA76C9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DFCDB-DC0F-194D-B705-17339344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1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264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4C6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549361-8FAD-E84E-ADD4-DF220B926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8" y="0"/>
            <a:ext cx="12003269" cy="68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E85D7-EC03-48D6-BB5D-4B20F20A088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386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54211-0B34-42A0-8920-CA1B10DF132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904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0E341-CD1B-4364-9EF0-9A096CFAB00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661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2786" y="554227"/>
            <a:ext cx="926642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B4C6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9865" y="1804542"/>
            <a:ext cx="10272268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BADBE-631F-4FF5-A120-9F15EC22125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55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09531" y="0"/>
            <a:ext cx="2982595" cy="2005964"/>
          </a:xfrm>
          <a:custGeom>
            <a:avLst/>
            <a:gdLst/>
            <a:ahLst/>
            <a:cxnLst/>
            <a:rect l="l" t="t" r="r" b="b"/>
            <a:pathLst>
              <a:path w="2982595" h="2005964">
                <a:moveTo>
                  <a:pt x="2982468" y="0"/>
                </a:moveTo>
                <a:lnTo>
                  <a:pt x="91702" y="0"/>
                </a:lnTo>
                <a:lnTo>
                  <a:pt x="48260" y="111886"/>
                </a:lnTo>
                <a:lnTo>
                  <a:pt x="33704" y="163487"/>
                </a:lnTo>
                <a:lnTo>
                  <a:pt x="21693" y="215655"/>
                </a:lnTo>
                <a:lnTo>
                  <a:pt x="12271" y="268366"/>
                </a:lnTo>
                <a:lnTo>
                  <a:pt x="5484" y="321596"/>
                </a:lnTo>
                <a:lnTo>
                  <a:pt x="1378" y="375320"/>
                </a:lnTo>
                <a:lnTo>
                  <a:pt x="0" y="429513"/>
                </a:lnTo>
                <a:lnTo>
                  <a:pt x="688" y="467807"/>
                </a:lnTo>
                <a:lnTo>
                  <a:pt x="2742" y="505877"/>
                </a:lnTo>
                <a:lnTo>
                  <a:pt x="10885" y="581302"/>
                </a:lnTo>
                <a:lnTo>
                  <a:pt x="24305" y="655707"/>
                </a:lnTo>
                <a:lnTo>
                  <a:pt x="42878" y="729009"/>
                </a:lnTo>
                <a:lnTo>
                  <a:pt x="66478" y="801124"/>
                </a:lnTo>
                <a:lnTo>
                  <a:pt x="80124" y="836712"/>
                </a:lnTo>
                <a:lnTo>
                  <a:pt x="94981" y="871972"/>
                </a:lnTo>
                <a:lnTo>
                  <a:pt x="111032" y="906894"/>
                </a:lnTo>
                <a:lnTo>
                  <a:pt x="128262" y="941468"/>
                </a:lnTo>
                <a:lnTo>
                  <a:pt x="146656" y="975684"/>
                </a:lnTo>
                <a:lnTo>
                  <a:pt x="166198" y="1009531"/>
                </a:lnTo>
                <a:lnTo>
                  <a:pt x="186872" y="1042999"/>
                </a:lnTo>
                <a:lnTo>
                  <a:pt x="208663" y="1076078"/>
                </a:lnTo>
                <a:lnTo>
                  <a:pt x="231555" y="1108757"/>
                </a:lnTo>
                <a:lnTo>
                  <a:pt x="255533" y="1141026"/>
                </a:lnTo>
                <a:lnTo>
                  <a:pt x="280581" y="1172875"/>
                </a:lnTo>
                <a:lnTo>
                  <a:pt x="306683" y="1204293"/>
                </a:lnTo>
                <a:lnTo>
                  <a:pt x="333825" y="1235271"/>
                </a:lnTo>
                <a:lnTo>
                  <a:pt x="361990" y="1265797"/>
                </a:lnTo>
                <a:lnTo>
                  <a:pt x="391162" y="1295861"/>
                </a:lnTo>
                <a:lnTo>
                  <a:pt x="421327" y="1325454"/>
                </a:lnTo>
                <a:lnTo>
                  <a:pt x="452469" y="1354565"/>
                </a:lnTo>
                <a:lnTo>
                  <a:pt x="484571" y="1383183"/>
                </a:lnTo>
                <a:lnTo>
                  <a:pt x="517620" y="1411298"/>
                </a:lnTo>
                <a:lnTo>
                  <a:pt x="551598" y="1438900"/>
                </a:lnTo>
                <a:lnTo>
                  <a:pt x="586491" y="1465979"/>
                </a:lnTo>
                <a:lnTo>
                  <a:pt x="622282" y="1492523"/>
                </a:lnTo>
                <a:lnTo>
                  <a:pt x="658957" y="1518524"/>
                </a:lnTo>
                <a:lnTo>
                  <a:pt x="696499" y="1543970"/>
                </a:lnTo>
                <a:lnTo>
                  <a:pt x="734894" y="1568852"/>
                </a:lnTo>
                <a:lnTo>
                  <a:pt x="774125" y="1593158"/>
                </a:lnTo>
                <a:lnTo>
                  <a:pt x="814177" y="1616879"/>
                </a:lnTo>
                <a:lnTo>
                  <a:pt x="855035" y="1640005"/>
                </a:lnTo>
                <a:lnTo>
                  <a:pt x="896682" y="1662524"/>
                </a:lnTo>
                <a:lnTo>
                  <a:pt x="939104" y="1684427"/>
                </a:lnTo>
                <a:lnTo>
                  <a:pt x="982285" y="1705703"/>
                </a:lnTo>
                <a:lnTo>
                  <a:pt x="1026208" y="1726343"/>
                </a:lnTo>
                <a:lnTo>
                  <a:pt x="1070860" y="1746335"/>
                </a:lnTo>
                <a:lnTo>
                  <a:pt x="1116223" y="1765669"/>
                </a:lnTo>
                <a:lnTo>
                  <a:pt x="1162283" y="1784336"/>
                </a:lnTo>
                <a:lnTo>
                  <a:pt x="1209023" y="1802324"/>
                </a:lnTo>
                <a:lnTo>
                  <a:pt x="1256429" y="1819624"/>
                </a:lnTo>
                <a:lnTo>
                  <a:pt x="1304485" y="1836225"/>
                </a:lnTo>
                <a:lnTo>
                  <a:pt x="1353175" y="1852116"/>
                </a:lnTo>
                <a:lnTo>
                  <a:pt x="1402484" y="1867288"/>
                </a:lnTo>
                <a:lnTo>
                  <a:pt x="1452395" y="1881731"/>
                </a:lnTo>
                <a:lnTo>
                  <a:pt x="1502894" y="1895433"/>
                </a:lnTo>
                <a:lnTo>
                  <a:pt x="1553965" y="1908384"/>
                </a:lnTo>
                <a:lnTo>
                  <a:pt x="1605593" y="1920575"/>
                </a:lnTo>
                <a:lnTo>
                  <a:pt x="1657761" y="1931995"/>
                </a:lnTo>
                <a:lnTo>
                  <a:pt x="1710454" y="1942633"/>
                </a:lnTo>
                <a:lnTo>
                  <a:pt x="1763657" y="1952480"/>
                </a:lnTo>
                <a:lnTo>
                  <a:pt x="1817354" y="1961524"/>
                </a:lnTo>
                <a:lnTo>
                  <a:pt x="1871530" y="1969756"/>
                </a:lnTo>
                <a:lnTo>
                  <a:pt x="1926169" y="1977165"/>
                </a:lnTo>
                <a:lnTo>
                  <a:pt x="1981254" y="1983742"/>
                </a:lnTo>
                <a:lnTo>
                  <a:pt x="2036772" y="1989474"/>
                </a:lnTo>
                <a:lnTo>
                  <a:pt x="2092706" y="1994354"/>
                </a:lnTo>
                <a:lnTo>
                  <a:pt x="2149041" y="1998369"/>
                </a:lnTo>
                <a:lnTo>
                  <a:pt x="2205760" y="2001510"/>
                </a:lnTo>
                <a:lnTo>
                  <a:pt x="2262850" y="2003766"/>
                </a:lnTo>
                <a:lnTo>
                  <a:pt x="2320293" y="2005127"/>
                </a:lnTo>
                <a:lnTo>
                  <a:pt x="2378075" y="2005584"/>
                </a:lnTo>
                <a:lnTo>
                  <a:pt x="2432626" y="2005176"/>
                </a:lnTo>
                <a:lnTo>
                  <a:pt x="2486881" y="2003959"/>
                </a:lnTo>
                <a:lnTo>
                  <a:pt x="2540827" y="2001943"/>
                </a:lnTo>
                <a:lnTo>
                  <a:pt x="2594450" y="1999136"/>
                </a:lnTo>
                <a:lnTo>
                  <a:pt x="2647737" y="1995549"/>
                </a:lnTo>
                <a:lnTo>
                  <a:pt x="2700673" y="1991190"/>
                </a:lnTo>
                <a:lnTo>
                  <a:pt x="2753246" y="1986069"/>
                </a:lnTo>
                <a:lnTo>
                  <a:pt x="2805441" y="1980196"/>
                </a:lnTo>
                <a:lnTo>
                  <a:pt x="2857246" y="1973579"/>
                </a:lnTo>
                <a:lnTo>
                  <a:pt x="2982468" y="1952244"/>
                </a:lnTo>
                <a:lnTo>
                  <a:pt x="298246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09759" y="353568"/>
            <a:ext cx="2273807" cy="1008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255" y="261873"/>
            <a:ext cx="70358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9877" y="1698701"/>
            <a:ext cx="9572244" cy="420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8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14B22-0A47-8149-99BC-E205725E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0E5C37-D2FF-0A4C-9B8F-7F338AD8B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0E4D3-82E1-054B-889E-35BBA775E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FDD8E-DE70-4846-BDB6-438FB0D6C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19D81-1C27-EF40-A654-C0F2EB91E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8D8-4445-714B-B1D8-0371EC4804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4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B2E3CC-C975-0943-9D89-D5C78DE82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6" b="31739"/>
          <a:stretch>
            <a:fillRect/>
          </a:stretch>
        </p:blipFill>
        <p:spPr>
          <a:xfrm>
            <a:off x="2743200" y="738455"/>
            <a:ext cx="9067800" cy="446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7000" y="115031"/>
            <a:ext cx="9372600" cy="71731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Самарская областная организация Профсоюза работников народного образования и науки                          Российской Федерации</a:t>
            </a: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192" y="1594079"/>
            <a:ext cx="11905808" cy="91267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Verdana" pitchFamily="34" charset="0"/>
              </a:rPr>
              <a:t>«</a:t>
            </a:r>
            <a:r>
              <a:rPr lang="ru-RU" sz="2400" b="1" cap="all" dirty="0" smtClean="0">
                <a:solidFill>
                  <a:srgbClr val="FF0000"/>
                </a:solidFill>
                <a:latin typeface="Verdana" pitchFamily="34" charset="0"/>
              </a:rPr>
              <a:t>Меры поддержки</a:t>
            </a:r>
            <a:r>
              <a:rPr lang="ru-RU" sz="2400" b="1" cap="all" dirty="0" smtClean="0">
                <a:solidFill>
                  <a:srgbClr val="002060"/>
                </a:solidFill>
                <a:latin typeface="Verdana" pitchFamily="34" charset="0"/>
              </a:rPr>
              <a:t>, осуществляемые Самарской областной организацией Профсоюза работников народного образования и науки</a:t>
            </a:r>
          </a:p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Verdana" pitchFamily="34" charset="0"/>
              </a:rPr>
              <a:t> Российской Федерации </a:t>
            </a:r>
          </a:p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Verdana" pitchFamily="34" charset="0"/>
              </a:rPr>
              <a:t>в рамках конкурсов педагогического мастерства</a:t>
            </a:r>
            <a:r>
              <a:rPr lang="ru-RU" sz="2400" b="1" cap="all" dirty="0" smtClean="0">
                <a:solidFill>
                  <a:srgbClr val="002060"/>
                </a:solidFill>
                <a:latin typeface="Verdana" pitchFamily="34" charset="0"/>
              </a:rPr>
              <a:t>»</a:t>
            </a:r>
            <a:endParaRPr lang="ru-RU" sz="2400" b="1" cap="all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945" y="6121369"/>
            <a:ext cx="10856263" cy="6091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endParaRPr lang="ru-RU" sz="1400" i="1" cap="all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400" b="1" cap="all" dirty="0" smtClean="0">
                <a:solidFill>
                  <a:srgbClr val="002060"/>
                </a:solidFill>
                <a:latin typeface="Verdana" pitchFamily="34" charset="0"/>
              </a:rPr>
              <a:t>САМАРА, 2023 </a:t>
            </a:r>
            <a:endParaRPr lang="ru-RU" sz="1400" b="1" cap="all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3153" y="4110003"/>
            <a:ext cx="3957847" cy="102465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</a:rPr>
              <a:t>Киракосян Ольга </a:t>
            </a:r>
            <a:r>
              <a:rPr lang="ru-RU" sz="1600" b="1" smtClean="0">
                <a:solidFill>
                  <a:srgbClr val="002060"/>
                </a:solidFill>
                <a:latin typeface="Verdana" pitchFamily="34" charset="0"/>
              </a:rPr>
              <a:t>Анатольевна</a:t>
            </a:r>
            <a:r>
              <a:rPr lang="ru-RU" sz="1600" smtClean="0">
                <a:solidFill>
                  <a:srgbClr val="002060"/>
                </a:solidFill>
                <a:latin typeface="Verdana" pitchFamily="34" charset="0"/>
              </a:rPr>
              <a:t>–заместитель председателя </a:t>
            </a:r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</a:rPr>
              <a:t>Самарской областной организации Профсоюза работников народного образования и науки Российской Федерации</a:t>
            </a:r>
          </a:p>
        </p:txBody>
      </p:sp>
      <p:pic>
        <p:nvPicPr>
          <p:cNvPr id="1026" name="Picture 2" descr="http://qrcoder.ru/code/?https%3A%2F%2Fvk.com%2Fsamaraobr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" y="4020783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5400" y="4112096"/>
            <a:ext cx="4436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Самарская областная организация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Профсоюза работников народного образования и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науки                  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Российской Федерации</a:t>
            </a:r>
          </a:p>
        </p:txBody>
      </p:sp>
      <p:pic>
        <p:nvPicPr>
          <p:cNvPr id="11" name="Picture 4" descr="https://scientificrussia.ru/images/s/2tfs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" y="261963"/>
            <a:ext cx="2429889" cy="13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34" y="40551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3.userapi.com/impg/mTbczk1BrpejOsA8ZSutVUcSAkw_rEtFJ4uZPg/ObHcaQzC27c.jpg?size=937x1080&amp;quality=95&amp;sign=2eb7ce9e58321968d0e6bf3f11be744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92" y="7827"/>
            <a:ext cx="2610659" cy="30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38886" y="3594814"/>
            <a:ext cx="5001373" cy="78755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062684"/>
            <a:ext cx="10856263" cy="6091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endParaRPr lang="ru-RU" sz="1400" i="1" cap="all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745" y="2859708"/>
            <a:ext cx="6433255" cy="3618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55692" y="6099767"/>
            <a:ext cx="459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sun9-74.userapi.com/impg/xVx3zr3K4sWOXcW0rsz_aHFtz85HF1WVtFEDIg/wqOO82LVWA8.jpg?size=1085x1280&amp;quality=95&amp;sign=a2dc8f15f657c61b93f906fdf57f99d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7" y="710746"/>
            <a:ext cx="4439784" cy="52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87C9E1-04CD-9D4F-B8DB-DE9778AB1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46"/>
          <a:stretch>
            <a:fillRect/>
          </a:stretch>
        </p:blipFill>
        <p:spPr>
          <a:xfrm>
            <a:off x="-23093" y="-39427"/>
            <a:ext cx="1499553" cy="14956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78724" y="3308"/>
            <a:ext cx="9940704" cy="71731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lvl="0" algn="ctr">
              <a:defRPr/>
            </a:pPr>
            <a:r>
              <a:rPr lang="ru-RU" sz="3200" b="1" cap="all" dirty="0" smtClean="0">
                <a:solidFill>
                  <a:srgbClr val="002060"/>
                </a:solidFill>
                <a:latin typeface="Verdana" pitchFamily="34" charset="0"/>
              </a:rPr>
              <a:t>Бинго </a:t>
            </a:r>
            <a:r>
              <a:rPr lang="ru-RU" sz="3200" b="1" cap="all" dirty="0" smtClean="0">
                <a:solidFill>
                  <a:srgbClr val="002060"/>
                </a:solidFill>
                <a:latin typeface="Verdana" pitchFamily="34" charset="0"/>
              </a:rPr>
              <a:t>БУДУЩЕГО ПОБЕДИТЕЛЯ КОНКУРСА ПРОФМАСТЕРСТВА</a:t>
            </a:r>
            <a:endParaRPr lang="ru-RU" sz="3200" b="1" cap="all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740458"/>
            <a:ext cx="10896600" cy="99334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945" y="6121369"/>
            <a:ext cx="10856263" cy="6091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76503"/>
              </p:ext>
            </p:extLst>
          </p:nvPr>
        </p:nvGraphicFramePr>
        <p:xfrm>
          <a:off x="1476460" y="1083120"/>
          <a:ext cx="10411485" cy="5595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1116190079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3739962265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1107483457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1775260877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30881786"/>
                    </a:ext>
                  </a:extLst>
                </a:gridCol>
              </a:tblGrid>
              <a:tr h="9325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Изучил</a:t>
                      </a:r>
                      <a:r>
                        <a:rPr lang="ru-RU" sz="1400" b="1" baseline="0" dirty="0" smtClean="0"/>
                        <a:t> НПА и законодательство </a:t>
                      </a:r>
                      <a:r>
                        <a:rPr lang="ru-RU" sz="1400" b="1" baseline="0" dirty="0" smtClean="0"/>
                        <a:t>(в сфере дополнительного образования)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Владею </a:t>
                      </a:r>
                      <a:r>
                        <a:rPr lang="ru-RU" sz="1600" b="1" dirty="0" smtClean="0"/>
                        <a:t>технологиями командной работы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Перед</a:t>
                      </a:r>
                      <a:r>
                        <a:rPr lang="ru-RU" sz="1200" b="1" baseline="0" dirty="0" smtClean="0"/>
                        <a:t> конкурсом внимательно прочитал ПОЛОЖЕНИЕ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Расширил сферу интересов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54020"/>
                  </a:ext>
                </a:extLst>
              </a:tr>
              <a:tr h="932507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Поделился опытом с коллегами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Поддерживаю благоприятный микроклимат в </a:t>
                      </a:r>
                      <a:r>
                        <a:rPr lang="ru-RU" sz="1200" b="1" dirty="0" smtClean="0"/>
                        <a:t>детско-родительском </a:t>
                      </a:r>
                      <a:r>
                        <a:rPr lang="ru-RU" sz="1200" b="1" dirty="0" smtClean="0"/>
                        <a:t>коллективе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Ежедневно выполняю минутку здоровья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Понимаю свою</a:t>
                      </a:r>
                      <a:r>
                        <a:rPr lang="ru-RU" b="1" baseline="0" dirty="0" smtClean="0"/>
                        <a:t> миссию, как педагога и е</a:t>
                      </a:r>
                      <a:r>
                        <a:rPr lang="ru-RU" b="1" dirty="0" smtClean="0"/>
                        <a:t>сть</a:t>
                      </a:r>
                      <a:r>
                        <a:rPr lang="ru-RU" b="1" baseline="0" dirty="0" smtClean="0"/>
                        <a:t> педагогическое кредо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370158"/>
                  </a:ext>
                </a:extLst>
              </a:tr>
              <a:tr h="932507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Поучаствовал в организации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Веду личный сайт/страничку в </a:t>
                      </a:r>
                      <a:r>
                        <a:rPr lang="ru-RU" sz="1200" b="1" dirty="0" err="1" smtClean="0"/>
                        <a:t>вк</a:t>
                      </a:r>
                      <a:r>
                        <a:rPr lang="ru-RU" sz="1200" b="1" dirty="0" smtClean="0"/>
                        <a:t> и рассказываю о</a:t>
                      </a:r>
                      <a:r>
                        <a:rPr lang="ru-RU" sz="1200" b="1" baseline="0" dirty="0" smtClean="0"/>
                        <a:t> своей работе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Знаю кто председатель ППО и сделал фото с ним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Разработал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smtClean="0"/>
                        <a:t>Мастер-класс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53294"/>
                  </a:ext>
                </a:extLst>
              </a:tr>
              <a:tr h="932507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Прошел                              2 обучения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Есть</a:t>
                      </a:r>
                      <a:r>
                        <a:rPr lang="ru-RU" b="1" baseline="0" dirty="0" smtClean="0"/>
                        <a:t> электронный профсоюзный билет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Разобрался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чем отличается урок от занятия </a:t>
                      </a:r>
                      <a:r>
                        <a:rPr lang="ru-RU" sz="1600" b="1" baseline="0" dirty="0" err="1" smtClean="0"/>
                        <a:t>доп.образования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661318"/>
                  </a:ext>
                </a:extLst>
              </a:tr>
              <a:tr h="9325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Установил бонусное</a:t>
                      </a:r>
                      <a:r>
                        <a:rPr lang="ru-RU" sz="1600" b="1" baseline="0" dirty="0" smtClean="0"/>
                        <a:t> приложение «</a:t>
                      </a:r>
                      <a:r>
                        <a:rPr lang="ru-RU" sz="1600" b="1" baseline="0" dirty="0" err="1" smtClean="0"/>
                        <a:t>Профкардс</a:t>
                      </a:r>
                      <a:r>
                        <a:rPr lang="ru-RU" sz="1600" b="1" baseline="0" dirty="0" smtClean="0"/>
                        <a:t>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Активировал</a:t>
                      </a:r>
                      <a:r>
                        <a:rPr lang="ru-RU" sz="1400" b="1" baseline="0" dirty="0" smtClean="0"/>
                        <a:t> ЛК на сайте </a:t>
                      </a:r>
                      <a:r>
                        <a:rPr lang="en-US" sz="1400" b="1" baseline="0" dirty="0" smtClean="0"/>
                        <a:t>https://www.eseur.ru/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Принял участие в 2-х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событиях Профсоюза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Выполнил план действий «Траектория развития»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</a:t>
                      </a:r>
                      <a:r>
                        <a:rPr lang="ru-RU" sz="1400" b="1" baseline="0" dirty="0" smtClean="0"/>
                        <a:t> этом году приму участие в конкурсе </a:t>
                      </a:r>
                      <a:r>
                        <a:rPr lang="ru-RU" sz="1400" b="1" baseline="0" dirty="0" err="1" smtClean="0"/>
                        <a:t>профмастерства</a:t>
                      </a:r>
                      <a:r>
                        <a:rPr lang="ru-RU" sz="1400" b="1" baseline="0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3236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84" y="3601854"/>
            <a:ext cx="801201" cy="801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729" y="2252375"/>
            <a:ext cx="801201" cy="801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076" y="1132306"/>
            <a:ext cx="803684" cy="803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584" y="4823127"/>
            <a:ext cx="744082" cy="744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4849348"/>
            <a:ext cx="688299" cy="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pics/uploads/posts/2022-08/1660684558_63-kartinkin-net-p-fon-dopolnitelnoe-obrazovanie-krasivo-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72" y="3477469"/>
            <a:ext cx="2682478" cy="24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2885" y="-3900271"/>
            <a:ext cx="625354" cy="23789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https://proprikol.ru/wp-content/uploads/2020/06/kartinki-dumayushhego-cheloveka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09" y="3584407"/>
            <a:ext cx="3437841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tildacdn.com/tild3365-6337-4337-a633-636466613563/rturoE85LbuZMlJx_4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" y="3594224"/>
            <a:ext cx="2258853" cy="22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osaic-holiday.ru/val-drug/images/%D1%81%D0%B5%D1%80%D0%B4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77" y="3888799"/>
            <a:ext cx="1375418" cy="11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arkhangelsk.er.ru/media/news/June2021/tymTYXLFLVf2UoqCtec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77" y="3827938"/>
            <a:ext cx="3184749" cy="17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grizly.club/uploads/posts/2022-12/1670961430_grizly-club-p-skobka-figurnaya-png-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7" y="2129612"/>
            <a:ext cx="10580087" cy="19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8" y="70531"/>
            <a:ext cx="2932033" cy="25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5432856"/>
            <a:ext cx="346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5" dirty="0"/>
              <a:t>СПАС</a:t>
            </a:r>
            <a:r>
              <a:rPr sz="2800" spc="-405" dirty="0"/>
              <a:t>И</a:t>
            </a:r>
            <a:r>
              <a:rPr sz="2800" spc="-365" dirty="0"/>
              <a:t>БО</a:t>
            </a:r>
            <a:r>
              <a:rPr sz="2800" spc="-254" dirty="0"/>
              <a:t> </a:t>
            </a:r>
            <a:r>
              <a:rPr sz="2800" spc="-310" dirty="0"/>
              <a:t>ЗА</a:t>
            </a:r>
            <a:r>
              <a:rPr sz="2800" spc="-265" dirty="0"/>
              <a:t> </a:t>
            </a:r>
            <a:r>
              <a:rPr sz="2800" spc="-235" dirty="0"/>
              <a:t>В</a:t>
            </a:r>
            <a:r>
              <a:rPr sz="2800" spc="-365" dirty="0"/>
              <a:t>НИМАНИ</a:t>
            </a:r>
            <a:r>
              <a:rPr sz="2800" spc="-310" dirty="0"/>
              <a:t>Е</a:t>
            </a:r>
            <a:r>
              <a:rPr sz="2800" spc="-285" dirty="0"/>
              <a:t>!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39386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9262669" cy="7407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CBFDA-4F9F-42F9-A080-742B24FC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35" y="400184"/>
            <a:ext cx="10270019" cy="712581"/>
          </a:xfrm>
        </p:spPr>
        <p:txBody>
          <a:bodyPr>
            <a:noAutofit/>
          </a:bodyPr>
          <a:lstStyle/>
          <a:p>
            <a:pPr algn="l" defTabSz="457200" eaLnBrk="1" hangingPunct="1"/>
            <a:r>
              <a:rPr lang="ru-RU" sz="2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ОБЛАСТНАЯ ОРГАНИРЗАЦИЯ ОБЩЕРОССИЙСКОГО ПРОФСОЮЗА ОБРАЗОВАНИЯ - </a:t>
            </a:r>
            <a: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 общественная организация в </a:t>
            </a:r>
            <a:r>
              <a:rPr lang="ru-RU" sz="2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  <a:endParaRPr lang="ru-RU" sz="2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Работа\Подготовка Съезда\Презентация на Съезд\Картинки для шаблона\Лого.gif">
            <a:extLst>
              <a:ext uri="{FF2B5EF4-FFF2-40B4-BE49-F238E27FC236}">
                <a16:creationId xmlns:a16="http://schemas.microsoft.com/office/drawing/2014/main" id="{D2A0D191-2C67-43B3-B213-2811AFBF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6498" y="213908"/>
            <a:ext cx="805121" cy="97012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B077F21-4DAA-402C-A742-E57DFEAD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029"/>
            <a:ext cx="9068817" cy="457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88074" y="6299734"/>
            <a:ext cx="753545" cy="365125"/>
          </a:xfrm>
        </p:spPr>
        <p:txBody>
          <a:bodyPr/>
          <a:lstStyle/>
          <a:p>
            <a:pPr>
              <a:defRPr/>
            </a:pPr>
            <a:fld id="{CAE1E37A-10A7-499D-B369-41523DC680B8}" type="slidenum">
              <a:rPr lang="ru-RU" b="1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object 5"/>
          <p:cNvSpPr txBox="1">
            <a:spLocks/>
          </p:cNvSpPr>
          <p:nvPr/>
        </p:nvSpPr>
        <p:spPr bwMode="auto">
          <a:xfrm>
            <a:off x="76200" y="1386912"/>
            <a:ext cx="6019800" cy="4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245" smtClean="0"/>
              <a:t>ОРГАНИЗАЦИОННАЯ</a:t>
            </a:r>
            <a:r>
              <a:rPr lang="ru-RU" sz="2800" spc="85" smtClean="0"/>
              <a:t> </a:t>
            </a:r>
            <a:r>
              <a:rPr lang="ru-RU" sz="2800" spc="-185" smtClean="0"/>
              <a:t>СТРУКТУРА</a:t>
            </a:r>
            <a:r>
              <a:rPr lang="ru-RU" sz="2800" spc="75" smtClean="0"/>
              <a:t> </a:t>
            </a:r>
            <a:r>
              <a:rPr lang="ru-RU" sz="2800" spc="-220" smtClean="0"/>
              <a:t>ПРОФСОЮЗА</a:t>
            </a:r>
            <a:endParaRPr lang="ru-RU" sz="2800" dirty="0"/>
          </a:p>
        </p:txBody>
      </p:sp>
      <p:sp>
        <p:nvSpPr>
          <p:cNvPr id="16" name="object 7"/>
          <p:cNvSpPr txBox="1"/>
          <p:nvPr/>
        </p:nvSpPr>
        <p:spPr>
          <a:xfrm>
            <a:off x="457200" y="1829982"/>
            <a:ext cx="5497195" cy="88934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675640" marR="213360" lvl="0" indent="-457200" algn="ctr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AutoNum type="arabicPlain" startAt="1146"/>
              <a:tabLst/>
              <a:defRPr/>
            </a:pPr>
            <a:r>
              <a:rPr kumimoji="0" lang="ru-RU" sz="24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  первичных </a:t>
            </a:r>
            <a:r>
              <a:rPr kumimoji="0" sz="2400" b="1" i="0" u="none" strike="noStrike" kern="0" cap="none" spc="-55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организаций</a:t>
            </a:r>
            <a:r>
              <a:rPr kumimoji="0" sz="24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endParaRPr kumimoji="0" lang="ru-RU" sz="2400" b="1" i="0" u="none" strike="noStrike" kern="0" cap="none" spc="-55" normalizeH="0" baseline="0" noProof="0" dirty="0" smtClean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18440" marR="213360" lvl="0" algn="ctr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sz="1600" b="1" i="0" u="none" strike="noStrike" kern="0" cap="none" spc="-105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(</a:t>
            </a:r>
            <a:r>
              <a:rPr kumimoji="0" sz="1600" b="1" i="0" u="none" strike="noStrike" kern="0" cap="none" spc="-105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структурных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5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подразделений)</a:t>
            </a: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ru-RU" sz="1600" b="1" kern="0" spc="-120" dirty="0" smtClean="0">
                <a:solidFill>
                  <a:srgbClr val="C55A11"/>
                </a:solidFill>
                <a:latin typeface="Calibri"/>
                <a:cs typeface="Calibri"/>
              </a:rPr>
              <a:t>Самарской областной организации Общероссийского Профсоюза образования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8"/>
          <p:cNvSpPr/>
          <p:nvPr/>
        </p:nvSpPr>
        <p:spPr>
          <a:xfrm>
            <a:off x="222135" y="2971800"/>
            <a:ext cx="1836420" cy="83515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8"/>
          <p:cNvSpPr/>
          <p:nvPr/>
        </p:nvSpPr>
        <p:spPr>
          <a:xfrm>
            <a:off x="2167890" y="2971800"/>
            <a:ext cx="1836420" cy="83515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8"/>
          <p:cNvSpPr/>
          <p:nvPr/>
        </p:nvSpPr>
        <p:spPr>
          <a:xfrm>
            <a:off x="4120081" y="2971800"/>
            <a:ext cx="1836420" cy="83515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07646" y="2969037"/>
            <a:ext cx="1904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-1905" algn="ctr">
              <a:spcBef>
                <a:spcPts val="105"/>
              </a:spcBef>
              <a:defRPr/>
            </a:pPr>
            <a:r>
              <a:rPr lang="ru-RU" sz="1600" b="1" kern="0" spc="-35" dirty="0">
                <a:solidFill>
                  <a:srgbClr val="001F5F"/>
                </a:solidFill>
                <a:cs typeface="Calibri"/>
              </a:rPr>
              <a:t>46 территориальных организаций </a:t>
            </a:r>
            <a:endParaRPr lang="ru-RU" sz="16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2404" y="3015375"/>
            <a:ext cx="2895022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"/>
              </a:spcBef>
              <a:defRPr/>
            </a:pPr>
            <a:r>
              <a:rPr lang="ru-RU" sz="1400" b="1" kern="0" spc="-160" dirty="0" smtClean="0">
                <a:solidFill>
                  <a:srgbClr val="001F5F"/>
                </a:solidFill>
                <a:cs typeface="Calibri"/>
              </a:rPr>
              <a:t>18</a:t>
            </a:r>
            <a:r>
              <a:rPr lang="ru-RU" sz="1400" kern="0" dirty="0" smtClean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ru-RU" sz="1400" b="1" kern="0" spc="-125" dirty="0" smtClean="0">
                <a:solidFill>
                  <a:srgbClr val="001F5F"/>
                </a:solidFill>
                <a:cs typeface="Calibri"/>
              </a:rPr>
              <a:t>ППО </a:t>
            </a:r>
            <a:r>
              <a:rPr lang="ru-RU" sz="1400" b="1" kern="0" spc="-125" dirty="0">
                <a:solidFill>
                  <a:srgbClr val="001F5F"/>
                </a:solidFill>
                <a:cs typeface="Calibri"/>
              </a:rPr>
              <a:t>с </a:t>
            </a:r>
            <a:r>
              <a:rPr lang="ru-RU" sz="1400" b="1" kern="0" spc="-125" dirty="0" smtClean="0">
                <a:solidFill>
                  <a:srgbClr val="001F5F"/>
                </a:solidFill>
                <a:cs typeface="Calibri"/>
              </a:rPr>
              <a:t>правами</a:t>
            </a:r>
          </a:p>
          <a:p>
            <a:pPr lvl="0" algn="ctr">
              <a:spcBef>
                <a:spcPts val="160"/>
              </a:spcBef>
              <a:defRPr/>
            </a:pPr>
            <a:r>
              <a:rPr lang="ru-RU" sz="1400" b="1" kern="0" spc="-125" dirty="0" smtClean="0">
                <a:solidFill>
                  <a:srgbClr val="001F5F"/>
                </a:solidFill>
                <a:cs typeface="Calibri"/>
              </a:rPr>
              <a:t> территориальной</a:t>
            </a:r>
          </a:p>
          <a:p>
            <a:pPr lvl="0" algn="ctr">
              <a:spcBef>
                <a:spcPts val="160"/>
              </a:spcBef>
              <a:defRPr/>
            </a:pPr>
            <a:r>
              <a:rPr lang="ru-RU" sz="1400" b="1" kern="0" spc="-12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b="1" kern="0" spc="-125" dirty="0">
                <a:solidFill>
                  <a:srgbClr val="001F5F"/>
                </a:solidFill>
                <a:cs typeface="Calibri"/>
              </a:rPr>
              <a:t>организации</a:t>
            </a:r>
            <a:endParaRPr lang="ru-RU" sz="14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05000" y="29486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105"/>
              </a:spcBef>
              <a:defRPr/>
            </a:pPr>
            <a:r>
              <a:rPr lang="ru-RU" b="1" kern="0" spc="-335" dirty="0">
                <a:solidFill>
                  <a:srgbClr val="001F5F"/>
                </a:solidFill>
                <a:cs typeface="Calibri"/>
              </a:rPr>
              <a:t>1128</a:t>
            </a:r>
            <a:endParaRPr lang="ru-RU" kern="0" dirty="0">
              <a:solidFill>
                <a:sysClr val="windowText" lastClr="000000"/>
              </a:solidFill>
              <a:cs typeface="Calibri"/>
            </a:endParaRPr>
          </a:p>
          <a:p>
            <a:pPr lvl="0" algn="ctr">
              <a:defRPr/>
            </a:pPr>
            <a:r>
              <a:rPr lang="ru-RU" b="1" kern="0" spc="-30" dirty="0">
                <a:solidFill>
                  <a:srgbClr val="001F5F"/>
                </a:solidFill>
                <a:cs typeface="Calibri"/>
              </a:rPr>
              <a:t>первичных</a:t>
            </a:r>
            <a:endParaRPr lang="ru-RU" kern="0" dirty="0">
              <a:solidFill>
                <a:sysClr val="windowText" lastClr="000000"/>
              </a:solidFill>
              <a:cs typeface="Calibri"/>
            </a:endParaRPr>
          </a:p>
          <a:p>
            <a:pPr lvl="0" algn="ctr">
              <a:defRPr/>
            </a:pPr>
            <a:r>
              <a:rPr lang="ru-RU" b="1" kern="0" spc="-110" dirty="0">
                <a:solidFill>
                  <a:srgbClr val="001F5F"/>
                </a:solidFill>
                <a:cs typeface="Calibri"/>
              </a:rPr>
              <a:t>организаций</a:t>
            </a:r>
            <a:endParaRPr lang="ru-RU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618731" y="3838035"/>
            <a:ext cx="2832070" cy="733965"/>
          </a:xfrm>
          <a:custGeom>
            <a:avLst/>
            <a:gdLst/>
            <a:ahLst/>
            <a:cxnLst/>
            <a:rect l="l" t="t" r="r" b="b"/>
            <a:pathLst>
              <a:path w="3982720" h="1344295">
                <a:moveTo>
                  <a:pt x="3982212" y="0"/>
                </a:moveTo>
                <a:lnTo>
                  <a:pt x="3981554" y="73237"/>
                </a:lnTo>
                <a:lnTo>
                  <a:pt x="3979627" y="144189"/>
                </a:lnTo>
                <a:lnTo>
                  <a:pt x="3976500" y="212445"/>
                </a:lnTo>
                <a:lnTo>
                  <a:pt x="3972239" y="277596"/>
                </a:lnTo>
                <a:lnTo>
                  <a:pt x="3966915" y="339231"/>
                </a:lnTo>
                <a:lnTo>
                  <a:pt x="3960595" y="396941"/>
                </a:lnTo>
                <a:lnTo>
                  <a:pt x="3953348" y="450316"/>
                </a:lnTo>
                <a:lnTo>
                  <a:pt x="3945242" y="498946"/>
                </a:lnTo>
                <a:lnTo>
                  <a:pt x="3936345" y="542422"/>
                </a:lnTo>
                <a:lnTo>
                  <a:pt x="3926727" y="580333"/>
                </a:lnTo>
                <a:lnTo>
                  <a:pt x="3905597" y="637824"/>
                </a:lnTo>
                <a:lnTo>
                  <a:pt x="3882400" y="668140"/>
                </a:lnTo>
                <a:lnTo>
                  <a:pt x="3870198" y="672083"/>
                </a:lnTo>
                <a:lnTo>
                  <a:pt x="2103119" y="672083"/>
                </a:lnTo>
                <a:lnTo>
                  <a:pt x="2090917" y="676027"/>
                </a:lnTo>
                <a:lnTo>
                  <a:pt x="2067720" y="706343"/>
                </a:lnTo>
                <a:lnTo>
                  <a:pt x="2046590" y="763834"/>
                </a:lnTo>
                <a:lnTo>
                  <a:pt x="2036972" y="801745"/>
                </a:lnTo>
                <a:lnTo>
                  <a:pt x="2028075" y="845221"/>
                </a:lnTo>
                <a:lnTo>
                  <a:pt x="2019969" y="893851"/>
                </a:lnTo>
                <a:lnTo>
                  <a:pt x="2012722" y="947226"/>
                </a:lnTo>
                <a:lnTo>
                  <a:pt x="2006402" y="1004936"/>
                </a:lnTo>
                <a:lnTo>
                  <a:pt x="2001078" y="1066571"/>
                </a:lnTo>
                <a:lnTo>
                  <a:pt x="1996817" y="1131722"/>
                </a:lnTo>
                <a:lnTo>
                  <a:pt x="1993690" y="1199978"/>
                </a:lnTo>
                <a:lnTo>
                  <a:pt x="1991763" y="1270930"/>
                </a:lnTo>
                <a:lnTo>
                  <a:pt x="1991105" y="1344168"/>
                </a:lnTo>
                <a:lnTo>
                  <a:pt x="1990448" y="1270930"/>
                </a:lnTo>
                <a:lnTo>
                  <a:pt x="1988521" y="1199978"/>
                </a:lnTo>
                <a:lnTo>
                  <a:pt x="1985394" y="1131722"/>
                </a:lnTo>
                <a:lnTo>
                  <a:pt x="1981133" y="1066571"/>
                </a:lnTo>
                <a:lnTo>
                  <a:pt x="1975809" y="1004936"/>
                </a:lnTo>
                <a:lnTo>
                  <a:pt x="1969489" y="947226"/>
                </a:lnTo>
                <a:lnTo>
                  <a:pt x="1962242" y="893851"/>
                </a:lnTo>
                <a:lnTo>
                  <a:pt x="1954136" y="845221"/>
                </a:lnTo>
                <a:lnTo>
                  <a:pt x="1945239" y="801745"/>
                </a:lnTo>
                <a:lnTo>
                  <a:pt x="1935621" y="763834"/>
                </a:lnTo>
                <a:lnTo>
                  <a:pt x="1914491" y="706343"/>
                </a:lnTo>
                <a:lnTo>
                  <a:pt x="1891294" y="676027"/>
                </a:lnTo>
                <a:lnTo>
                  <a:pt x="1879091" y="672083"/>
                </a:lnTo>
                <a:lnTo>
                  <a:pt x="112013" y="672083"/>
                </a:lnTo>
                <a:lnTo>
                  <a:pt x="99811" y="668140"/>
                </a:lnTo>
                <a:lnTo>
                  <a:pt x="76614" y="637824"/>
                </a:lnTo>
                <a:lnTo>
                  <a:pt x="55484" y="580333"/>
                </a:lnTo>
                <a:lnTo>
                  <a:pt x="45866" y="542422"/>
                </a:lnTo>
                <a:lnTo>
                  <a:pt x="36969" y="498946"/>
                </a:lnTo>
                <a:lnTo>
                  <a:pt x="28863" y="450316"/>
                </a:lnTo>
                <a:lnTo>
                  <a:pt x="21616" y="396941"/>
                </a:lnTo>
                <a:lnTo>
                  <a:pt x="15296" y="339231"/>
                </a:lnTo>
                <a:lnTo>
                  <a:pt x="9972" y="277596"/>
                </a:lnTo>
                <a:lnTo>
                  <a:pt x="5711" y="212445"/>
                </a:lnTo>
                <a:lnTo>
                  <a:pt x="2584" y="144189"/>
                </a:lnTo>
                <a:lnTo>
                  <a:pt x="657" y="73237"/>
                </a:lnTo>
                <a:lnTo>
                  <a:pt x="0" y="0"/>
                </a:lnTo>
              </a:path>
            </a:pathLst>
          </a:custGeom>
          <a:ln w="38100">
            <a:solidFill>
              <a:srgbClr val="8FAADC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bject 24"/>
          <p:cNvSpPr/>
          <p:nvPr/>
        </p:nvSpPr>
        <p:spPr>
          <a:xfrm>
            <a:off x="2286000" y="3848910"/>
            <a:ext cx="3352800" cy="723090"/>
          </a:xfrm>
          <a:custGeom>
            <a:avLst/>
            <a:gdLst/>
            <a:ahLst/>
            <a:cxnLst/>
            <a:rect l="l" t="t" r="r" b="b"/>
            <a:pathLst>
              <a:path w="3982720" h="1344295">
                <a:moveTo>
                  <a:pt x="3982212" y="0"/>
                </a:moveTo>
                <a:lnTo>
                  <a:pt x="3981554" y="73237"/>
                </a:lnTo>
                <a:lnTo>
                  <a:pt x="3979627" y="144189"/>
                </a:lnTo>
                <a:lnTo>
                  <a:pt x="3976500" y="212445"/>
                </a:lnTo>
                <a:lnTo>
                  <a:pt x="3972239" y="277596"/>
                </a:lnTo>
                <a:lnTo>
                  <a:pt x="3966915" y="339231"/>
                </a:lnTo>
                <a:lnTo>
                  <a:pt x="3960595" y="396941"/>
                </a:lnTo>
                <a:lnTo>
                  <a:pt x="3953348" y="450316"/>
                </a:lnTo>
                <a:lnTo>
                  <a:pt x="3945242" y="498946"/>
                </a:lnTo>
                <a:lnTo>
                  <a:pt x="3936345" y="542422"/>
                </a:lnTo>
                <a:lnTo>
                  <a:pt x="3926727" y="580333"/>
                </a:lnTo>
                <a:lnTo>
                  <a:pt x="3905597" y="637824"/>
                </a:lnTo>
                <a:lnTo>
                  <a:pt x="3882400" y="668140"/>
                </a:lnTo>
                <a:lnTo>
                  <a:pt x="3870198" y="672083"/>
                </a:lnTo>
                <a:lnTo>
                  <a:pt x="2103119" y="672083"/>
                </a:lnTo>
                <a:lnTo>
                  <a:pt x="2090917" y="676027"/>
                </a:lnTo>
                <a:lnTo>
                  <a:pt x="2067720" y="706343"/>
                </a:lnTo>
                <a:lnTo>
                  <a:pt x="2046590" y="763834"/>
                </a:lnTo>
                <a:lnTo>
                  <a:pt x="2036972" y="801745"/>
                </a:lnTo>
                <a:lnTo>
                  <a:pt x="2028075" y="845221"/>
                </a:lnTo>
                <a:lnTo>
                  <a:pt x="2019969" y="893851"/>
                </a:lnTo>
                <a:lnTo>
                  <a:pt x="2012722" y="947226"/>
                </a:lnTo>
                <a:lnTo>
                  <a:pt x="2006402" y="1004936"/>
                </a:lnTo>
                <a:lnTo>
                  <a:pt x="2001078" y="1066571"/>
                </a:lnTo>
                <a:lnTo>
                  <a:pt x="1996817" y="1131722"/>
                </a:lnTo>
                <a:lnTo>
                  <a:pt x="1993690" y="1199978"/>
                </a:lnTo>
                <a:lnTo>
                  <a:pt x="1991763" y="1270930"/>
                </a:lnTo>
                <a:lnTo>
                  <a:pt x="1991105" y="1344168"/>
                </a:lnTo>
                <a:lnTo>
                  <a:pt x="1990448" y="1270930"/>
                </a:lnTo>
                <a:lnTo>
                  <a:pt x="1988521" y="1199978"/>
                </a:lnTo>
                <a:lnTo>
                  <a:pt x="1985394" y="1131722"/>
                </a:lnTo>
                <a:lnTo>
                  <a:pt x="1981133" y="1066571"/>
                </a:lnTo>
                <a:lnTo>
                  <a:pt x="1975809" y="1004936"/>
                </a:lnTo>
                <a:lnTo>
                  <a:pt x="1969489" y="947226"/>
                </a:lnTo>
                <a:lnTo>
                  <a:pt x="1962242" y="893851"/>
                </a:lnTo>
                <a:lnTo>
                  <a:pt x="1954136" y="845221"/>
                </a:lnTo>
                <a:lnTo>
                  <a:pt x="1945239" y="801745"/>
                </a:lnTo>
                <a:lnTo>
                  <a:pt x="1935621" y="763834"/>
                </a:lnTo>
                <a:lnTo>
                  <a:pt x="1914491" y="706343"/>
                </a:lnTo>
                <a:lnTo>
                  <a:pt x="1891294" y="676027"/>
                </a:lnTo>
                <a:lnTo>
                  <a:pt x="1879091" y="672083"/>
                </a:lnTo>
                <a:lnTo>
                  <a:pt x="112013" y="672083"/>
                </a:lnTo>
                <a:lnTo>
                  <a:pt x="99811" y="668140"/>
                </a:lnTo>
                <a:lnTo>
                  <a:pt x="76614" y="637824"/>
                </a:lnTo>
                <a:lnTo>
                  <a:pt x="55484" y="580333"/>
                </a:lnTo>
                <a:lnTo>
                  <a:pt x="45866" y="542422"/>
                </a:lnTo>
                <a:lnTo>
                  <a:pt x="36969" y="498946"/>
                </a:lnTo>
                <a:lnTo>
                  <a:pt x="28863" y="450316"/>
                </a:lnTo>
                <a:lnTo>
                  <a:pt x="21616" y="396941"/>
                </a:lnTo>
                <a:lnTo>
                  <a:pt x="15296" y="339231"/>
                </a:lnTo>
                <a:lnTo>
                  <a:pt x="9972" y="277596"/>
                </a:lnTo>
                <a:lnTo>
                  <a:pt x="5711" y="212445"/>
                </a:lnTo>
                <a:lnTo>
                  <a:pt x="2584" y="144189"/>
                </a:lnTo>
                <a:lnTo>
                  <a:pt x="657" y="73237"/>
                </a:lnTo>
                <a:lnTo>
                  <a:pt x="0" y="0"/>
                </a:lnTo>
              </a:path>
            </a:pathLst>
          </a:custGeom>
          <a:ln w="38100">
            <a:solidFill>
              <a:srgbClr val="8FAADC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626276" y="4551308"/>
            <a:ext cx="24301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добровольно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30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объединяются </a:t>
            </a:r>
            <a:r>
              <a:rPr kumimoji="0" sz="2000" b="1" i="0" u="none" strike="noStrike" kern="0" cap="none" spc="-160" normalizeH="0" baseline="0" noProof="0" dirty="0">
                <a:ln>
                  <a:noFill/>
                </a:ln>
                <a:solidFill>
                  <a:srgbClr val="F4B083"/>
                </a:solidFill>
                <a:effectLst/>
                <a:uLnTx/>
                <a:uFillTx/>
                <a:latin typeface="Calibri"/>
                <a:cs typeface="Calibri"/>
              </a:rPr>
              <a:t>по</a:t>
            </a: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F4B083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75" normalizeH="0" baseline="0" noProof="0" dirty="0">
                <a:ln>
                  <a:noFill/>
                </a:ln>
                <a:solidFill>
                  <a:srgbClr val="F4B083"/>
                </a:solidFill>
                <a:effectLst/>
                <a:uLnTx/>
                <a:uFillTx/>
                <a:latin typeface="Calibri"/>
                <a:cs typeface="Calibri"/>
              </a:rPr>
              <a:t>территориальному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принципу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205797" y="4551308"/>
            <a:ext cx="2585403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1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5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добровольно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объединились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60" normalizeH="0" baseline="0" noProof="0" dirty="0">
                <a:ln>
                  <a:noFill/>
                </a:ln>
                <a:solidFill>
                  <a:srgbClr val="F4B083"/>
                </a:solidFill>
                <a:effectLst/>
                <a:uLnTx/>
                <a:uFillTx/>
                <a:latin typeface="Calibri"/>
                <a:cs typeface="Calibri"/>
              </a:rPr>
              <a:t>по</a:t>
            </a:r>
            <a:r>
              <a:rPr kumimoji="0" sz="2000" b="1" i="0" u="none" strike="noStrike" kern="0" cap="none" spc="15" normalizeH="0" baseline="0" noProof="0" dirty="0">
                <a:ln>
                  <a:noFill/>
                </a:ln>
                <a:solidFill>
                  <a:srgbClr val="F4B083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35" normalizeH="0" baseline="0" noProof="0" dirty="0">
                <a:ln>
                  <a:noFill/>
                </a:ln>
                <a:solidFill>
                  <a:srgbClr val="F4B083"/>
                </a:solidFill>
                <a:effectLst/>
                <a:uLnTx/>
                <a:uFillTx/>
                <a:latin typeface="Calibri"/>
                <a:cs typeface="Calibri"/>
              </a:rPr>
              <a:t>производственному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4B083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10" normalizeH="0" baseline="0" noProof="0" dirty="0">
                <a:ln>
                  <a:noFill/>
                </a:ln>
                <a:solidFill>
                  <a:srgbClr val="96B9FF"/>
                </a:solidFill>
                <a:effectLst/>
                <a:uLnTx/>
                <a:uFillTx/>
                <a:latin typeface="Calibri"/>
                <a:cs typeface="Calibri"/>
              </a:rPr>
              <a:t>принципу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object 26"/>
          <p:cNvSpPr txBox="1"/>
          <p:nvPr/>
        </p:nvSpPr>
        <p:spPr>
          <a:xfrm>
            <a:off x="2310924" y="5937285"/>
            <a:ext cx="24701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defTabSz="914400">
              <a:spcBef>
                <a:spcPts val="100"/>
              </a:spcBef>
            </a:pPr>
            <a:r>
              <a:rPr lang="ru-RU" sz="5400" b="1" kern="0" spc="-440" dirty="0">
                <a:solidFill>
                  <a:srgbClr val="C00000"/>
                </a:solidFill>
                <a:cs typeface="Calibri"/>
              </a:rPr>
              <a:t>78530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object 24"/>
          <p:cNvSpPr/>
          <p:nvPr/>
        </p:nvSpPr>
        <p:spPr>
          <a:xfrm>
            <a:off x="1640386" y="5430148"/>
            <a:ext cx="2832070" cy="733965"/>
          </a:xfrm>
          <a:custGeom>
            <a:avLst/>
            <a:gdLst/>
            <a:ahLst/>
            <a:cxnLst/>
            <a:rect l="l" t="t" r="r" b="b"/>
            <a:pathLst>
              <a:path w="3982720" h="1344295">
                <a:moveTo>
                  <a:pt x="3982212" y="0"/>
                </a:moveTo>
                <a:lnTo>
                  <a:pt x="3981554" y="73237"/>
                </a:lnTo>
                <a:lnTo>
                  <a:pt x="3979627" y="144189"/>
                </a:lnTo>
                <a:lnTo>
                  <a:pt x="3976500" y="212445"/>
                </a:lnTo>
                <a:lnTo>
                  <a:pt x="3972239" y="277596"/>
                </a:lnTo>
                <a:lnTo>
                  <a:pt x="3966915" y="339231"/>
                </a:lnTo>
                <a:lnTo>
                  <a:pt x="3960595" y="396941"/>
                </a:lnTo>
                <a:lnTo>
                  <a:pt x="3953348" y="450316"/>
                </a:lnTo>
                <a:lnTo>
                  <a:pt x="3945242" y="498946"/>
                </a:lnTo>
                <a:lnTo>
                  <a:pt x="3936345" y="542422"/>
                </a:lnTo>
                <a:lnTo>
                  <a:pt x="3926727" y="580333"/>
                </a:lnTo>
                <a:lnTo>
                  <a:pt x="3905597" y="637824"/>
                </a:lnTo>
                <a:lnTo>
                  <a:pt x="3882400" y="668140"/>
                </a:lnTo>
                <a:lnTo>
                  <a:pt x="3870198" y="672083"/>
                </a:lnTo>
                <a:lnTo>
                  <a:pt x="2103119" y="672083"/>
                </a:lnTo>
                <a:lnTo>
                  <a:pt x="2090917" y="676027"/>
                </a:lnTo>
                <a:lnTo>
                  <a:pt x="2067720" y="706343"/>
                </a:lnTo>
                <a:lnTo>
                  <a:pt x="2046590" y="763834"/>
                </a:lnTo>
                <a:lnTo>
                  <a:pt x="2036972" y="801745"/>
                </a:lnTo>
                <a:lnTo>
                  <a:pt x="2028075" y="845221"/>
                </a:lnTo>
                <a:lnTo>
                  <a:pt x="2019969" y="893851"/>
                </a:lnTo>
                <a:lnTo>
                  <a:pt x="2012722" y="947226"/>
                </a:lnTo>
                <a:lnTo>
                  <a:pt x="2006402" y="1004936"/>
                </a:lnTo>
                <a:lnTo>
                  <a:pt x="2001078" y="1066571"/>
                </a:lnTo>
                <a:lnTo>
                  <a:pt x="1996817" y="1131722"/>
                </a:lnTo>
                <a:lnTo>
                  <a:pt x="1993690" y="1199978"/>
                </a:lnTo>
                <a:lnTo>
                  <a:pt x="1991763" y="1270930"/>
                </a:lnTo>
                <a:lnTo>
                  <a:pt x="1991105" y="1344168"/>
                </a:lnTo>
                <a:lnTo>
                  <a:pt x="1990448" y="1270930"/>
                </a:lnTo>
                <a:lnTo>
                  <a:pt x="1988521" y="1199978"/>
                </a:lnTo>
                <a:lnTo>
                  <a:pt x="1985394" y="1131722"/>
                </a:lnTo>
                <a:lnTo>
                  <a:pt x="1981133" y="1066571"/>
                </a:lnTo>
                <a:lnTo>
                  <a:pt x="1975809" y="1004936"/>
                </a:lnTo>
                <a:lnTo>
                  <a:pt x="1969489" y="947226"/>
                </a:lnTo>
                <a:lnTo>
                  <a:pt x="1962242" y="893851"/>
                </a:lnTo>
                <a:lnTo>
                  <a:pt x="1954136" y="845221"/>
                </a:lnTo>
                <a:lnTo>
                  <a:pt x="1945239" y="801745"/>
                </a:lnTo>
                <a:lnTo>
                  <a:pt x="1935621" y="763834"/>
                </a:lnTo>
                <a:lnTo>
                  <a:pt x="1914491" y="706343"/>
                </a:lnTo>
                <a:lnTo>
                  <a:pt x="1891294" y="676027"/>
                </a:lnTo>
                <a:lnTo>
                  <a:pt x="1879091" y="672083"/>
                </a:lnTo>
                <a:lnTo>
                  <a:pt x="112013" y="672083"/>
                </a:lnTo>
                <a:lnTo>
                  <a:pt x="99811" y="668140"/>
                </a:lnTo>
                <a:lnTo>
                  <a:pt x="76614" y="637824"/>
                </a:lnTo>
                <a:lnTo>
                  <a:pt x="55484" y="580333"/>
                </a:lnTo>
                <a:lnTo>
                  <a:pt x="45866" y="542422"/>
                </a:lnTo>
                <a:lnTo>
                  <a:pt x="36969" y="498946"/>
                </a:lnTo>
                <a:lnTo>
                  <a:pt x="28863" y="450316"/>
                </a:lnTo>
                <a:lnTo>
                  <a:pt x="21616" y="396941"/>
                </a:lnTo>
                <a:lnTo>
                  <a:pt x="15296" y="339231"/>
                </a:lnTo>
                <a:lnTo>
                  <a:pt x="9972" y="277596"/>
                </a:lnTo>
                <a:lnTo>
                  <a:pt x="5711" y="212445"/>
                </a:lnTo>
                <a:lnTo>
                  <a:pt x="2584" y="144189"/>
                </a:lnTo>
                <a:lnTo>
                  <a:pt x="657" y="73237"/>
                </a:lnTo>
                <a:lnTo>
                  <a:pt x="0" y="0"/>
                </a:lnTo>
              </a:path>
            </a:pathLst>
          </a:custGeom>
          <a:ln w="38100">
            <a:solidFill>
              <a:srgbClr val="8FAADC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6261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68817" y="2376732"/>
            <a:ext cx="11945761" cy="12336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Приоритетные</a:t>
            </a:r>
            <a:r>
              <a:rPr kumimoji="0" sz="2000" b="1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4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направления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Д</a:t>
            </a:r>
            <a:r>
              <a:rPr kumimoji="0" sz="2000" b="1" i="0" u="none" strike="noStrike" kern="0" cap="none" spc="-114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еятельности</a:t>
            </a:r>
            <a:r>
              <a:rPr lang="ru-RU" sz="2000" b="1" kern="0" spc="-11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11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Профсоюза</a:t>
            </a:r>
            <a:r>
              <a:rPr kumimoji="0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endParaRPr kumimoji="0" lang="ru-RU" sz="2000" b="1" i="0" u="none" strike="noStrike" kern="0" cap="none" spc="-3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3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на</a:t>
            </a:r>
            <a:r>
              <a:rPr kumimoji="0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2020-</a:t>
            </a:r>
            <a:r>
              <a:rPr kumimoji="0" sz="2000" b="1" i="0" u="none" strike="noStrike" kern="0" cap="none" spc="-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2025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2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годы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3117" y="5365629"/>
            <a:ext cx="389549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4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Декларация</a:t>
            </a:r>
            <a:r>
              <a:rPr kumimoji="0" sz="2000" b="1" i="0" u="none" strike="noStrike" kern="0" cap="none" spc="4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1" i="0" u="none" strike="noStrike" kern="0" cap="none" spc="-95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Профсоюза</a:t>
            </a:r>
            <a:r>
              <a:rPr kumimoji="0" lang="ru-RU" sz="2000" b="1" i="0" u="none" strike="noStrike" kern="0" cap="none" spc="-9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spc="-9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-95" normalizeH="0" baseline="0" noProof="0" dirty="0" smtClean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spc="-9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03117" y="904265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defTabSz="914400">
              <a:defRPr/>
            </a:pPr>
            <a:endParaRPr lang="ru-RU" b="1" kern="0" spc="-10" dirty="0" smtClean="0">
              <a:solidFill>
                <a:srgbClr val="001F5F"/>
              </a:solidFill>
              <a:cs typeface="Calibri"/>
            </a:endParaRPr>
          </a:p>
          <a:p>
            <a:pPr marL="12700" lvl="0" defTabSz="914400">
              <a:defRPr/>
            </a:pPr>
            <a:r>
              <a:rPr lang="ru-RU" b="1" kern="0" spc="-10" dirty="0" smtClean="0">
                <a:solidFill>
                  <a:srgbClr val="001F5F"/>
                </a:solidFill>
                <a:cs typeface="Calibri"/>
              </a:rPr>
              <a:t>Устав Общероссийского</a:t>
            </a:r>
          </a:p>
          <a:p>
            <a:pPr marL="12700" lvl="0" defTabSz="914400">
              <a:defRPr/>
            </a:pPr>
            <a:r>
              <a:rPr lang="ru-RU" b="1" kern="0" spc="-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kern="0" spc="-10" dirty="0">
                <a:solidFill>
                  <a:srgbClr val="001F5F"/>
                </a:solidFill>
                <a:cs typeface="Calibri"/>
              </a:rPr>
              <a:t>Профсоюза </a:t>
            </a:r>
            <a:r>
              <a:rPr lang="ru-RU" b="1" kern="0" spc="-10" dirty="0" smtClean="0">
                <a:solidFill>
                  <a:srgbClr val="001F5F"/>
                </a:solidFill>
                <a:cs typeface="Calibri"/>
              </a:rPr>
              <a:t>образования</a:t>
            </a:r>
          </a:p>
          <a:p>
            <a:pPr marL="12700" lvl="0" defTabSz="914400">
              <a:defRPr/>
            </a:pPr>
            <a:endParaRPr lang="ru-RU" b="1" kern="0" spc="-10" dirty="0">
              <a:solidFill>
                <a:srgbClr val="001F5F"/>
              </a:solidFill>
              <a:cs typeface="Calibri"/>
            </a:endParaRPr>
          </a:p>
        </p:txBody>
      </p:sp>
      <p:pic>
        <p:nvPicPr>
          <p:cNvPr id="2052" name="Picture 4" descr="http://qrcoder.ru/code/?https%3A%2F%2Fwww.eseur.ru%2FFiles%2FUstav_Obscherossiyskogo_Profsouz52491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83" y="1052543"/>
            <a:ext cx="916690" cy="9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78" y="2560235"/>
            <a:ext cx="866664" cy="8666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06" y="5182126"/>
            <a:ext cx="943267" cy="943267"/>
          </a:xfrm>
          <a:prstGeom prst="rect">
            <a:avLst/>
          </a:prstGeom>
        </p:spPr>
      </p:pic>
      <p:pic>
        <p:nvPicPr>
          <p:cNvPr id="19" name="Picture 2" descr="Z:\Работа\Подготовка Съезда\Презентация на Съезд\Картинки для шаблона\Лого.gif">
            <a:extLst>
              <a:ext uri="{FF2B5EF4-FFF2-40B4-BE49-F238E27FC236}">
                <a16:creationId xmlns:a16="http://schemas.microsoft.com/office/drawing/2014/main" id="{D2A0D191-2C67-43B3-B213-2811AFBF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3513" y="98569"/>
            <a:ext cx="805121" cy="97012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8B077F21-4DAA-402C-A742-E57DFEAD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875"/>
            <a:ext cx="9068817" cy="457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7BBCBFDA-4F9F-42F9-A080-742B24FC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" y="19367"/>
            <a:ext cx="10993120" cy="712581"/>
          </a:xfrm>
        </p:spPr>
        <p:txBody>
          <a:bodyPr>
            <a:noAutofit/>
          </a:bodyPr>
          <a:lstStyle/>
          <a:p>
            <a:pPr algn="l" defTabSz="457200" eaLnBrk="1" hangingPunct="1"/>
            <a:r>
              <a:rPr lang="ru-RU" sz="2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 общероссийского профсоюза образования</a:t>
            </a:r>
            <a:endParaRPr lang="ru-RU" sz="2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32.userapi.com/impg/YHYP3sBjb1ZA5Jjo2cYLryWiDUEPaDCcUolzYw/XEKH6oKwcZ4.jpg?size=1280x800&amp;quality=95&amp;sign=0e1ab551efdc1dc56ba21bb2120da4ff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" y="1095129"/>
            <a:ext cx="7861548" cy="52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58986" y="1759200"/>
            <a:ext cx="2910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 вид деятельности</a:t>
            </a:r>
          </a:p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подвидов деятельности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057978" y="3657600"/>
            <a:ext cx="4245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п.6: организация </a:t>
            </a: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профессиональных конкурсов и иных 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 обеспечения </a:t>
            </a: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непрерывного профессионального роста 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003117" y="5658481"/>
            <a:ext cx="2768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ценностей, которые</a:t>
            </a:r>
          </a:p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разделяем. </a:t>
            </a:r>
          </a:p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ПРОФЕССИОНАЛИЗМ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13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88095"/>
            <a:ext cx="10287000" cy="443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188095"/>
            <a:ext cx="10439400" cy="443070"/>
          </a:xfrm>
        </p:spPr>
        <p:txBody>
          <a:bodyPr wrap="square" lIns="0" tIns="12065" rIns="0" bIns="0" rtlCol="0">
            <a:spAutoFit/>
          </a:bodyPr>
          <a:lstStyle/>
          <a:p>
            <a:pPr marL="12700" algn="ctr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800" b="1" spc="-245" dirty="0"/>
              <a:t>Меры </a:t>
            </a:r>
            <a:r>
              <a:rPr lang="ru-RU" sz="2800" b="1" spc="-245" dirty="0" smtClean="0"/>
              <a:t>поддержки </a:t>
            </a:r>
            <a:r>
              <a:rPr lang="ru-RU" sz="2800" b="1" spc="-245" dirty="0" smtClean="0"/>
              <a:t>  в рамках    </a:t>
            </a:r>
            <a:r>
              <a:rPr lang="ru-RU" sz="2800" b="1" spc="-245" dirty="0"/>
              <a:t>конкурсов </a:t>
            </a:r>
            <a:r>
              <a:rPr lang="ru-RU" sz="2800" b="1" spc="-245" dirty="0" smtClean="0"/>
              <a:t>    профессионального   мастерства </a:t>
            </a:r>
            <a:endParaRPr sz="2800" b="1" dirty="0"/>
          </a:p>
        </p:txBody>
      </p:sp>
      <p:sp>
        <p:nvSpPr>
          <p:cNvPr id="26" name="object 26"/>
          <p:cNvSpPr txBox="1"/>
          <p:nvPr/>
        </p:nvSpPr>
        <p:spPr>
          <a:xfrm>
            <a:off x="2819400" y="703751"/>
            <a:ext cx="8164512" cy="44371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4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</a:rPr>
              <a:t>С  О  Ц  И  А  Л  Ь  Н  О  Е</a:t>
            </a:r>
            <a:r>
              <a:rPr kumimoji="0" lang="ru-RU" sz="2800" b="1" i="0" u="none" strike="noStrike" kern="0" cap="none" spc="-44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</a:rPr>
              <a:t>           П  А  Р  Т  Н  Е  Р  С  Т  В  О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228" name="object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53236"/>
            <a:ext cx="6270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авая фигурная скобка 15"/>
          <p:cNvSpPr/>
          <p:nvPr/>
        </p:nvSpPr>
        <p:spPr>
          <a:xfrm rot="16200000">
            <a:off x="5754688" y="-4348368"/>
            <a:ext cx="466725" cy="1135380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8"/>
          <p:cNvSpPr/>
          <p:nvPr/>
        </p:nvSpPr>
        <p:spPr>
          <a:xfrm>
            <a:off x="782002" y="1888659"/>
            <a:ext cx="2004218" cy="118178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bject 9"/>
          <p:cNvSpPr txBox="1">
            <a:spLocks noChangeArrowheads="1"/>
          </p:cNvSpPr>
          <p:nvPr/>
        </p:nvSpPr>
        <p:spPr bwMode="auto">
          <a:xfrm>
            <a:off x="715519" y="1923919"/>
            <a:ext cx="2182453" cy="99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 indent="-1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Меры материальной, моральной, консультационной поддержки </a:t>
            </a:r>
            <a:r>
              <a:rPr lang="ru-RU" altLang="ru-RU" sz="1600" b="1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через</a:t>
            </a: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object 9"/>
          <p:cNvSpPr txBox="1">
            <a:spLocks noChangeArrowheads="1"/>
          </p:cNvSpPr>
          <p:nvPr/>
        </p:nvSpPr>
        <p:spPr bwMode="auto">
          <a:xfrm>
            <a:off x="3130020" y="2025900"/>
            <a:ext cx="2017712" cy="7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 indent="-1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Создание условий для профессионального роста </a:t>
            </a:r>
            <a:r>
              <a:rPr lang="ru-RU" altLang="ru-RU" sz="1600" b="1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через</a:t>
            </a: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: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object 9"/>
          <p:cNvSpPr txBox="1">
            <a:spLocks noChangeArrowheads="1"/>
          </p:cNvSpPr>
          <p:nvPr/>
        </p:nvSpPr>
        <p:spPr bwMode="auto">
          <a:xfrm>
            <a:off x="5373607" y="1888659"/>
            <a:ext cx="2149764" cy="99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 indent="-1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Повышение </a:t>
            </a:r>
            <a:r>
              <a:rPr lang="ru-RU" altLang="ru-RU" sz="1600" b="1" dirty="0">
                <a:solidFill>
                  <a:srgbClr val="001F5F"/>
                </a:solidFill>
                <a:cs typeface="Calibri" panose="020F0502020204030204" pitchFamily="34" charset="0"/>
              </a:rPr>
              <a:t>квалификации, </a:t>
            </a:r>
            <a:r>
              <a:rPr lang="ru-RU" altLang="ru-RU" sz="1600" b="1" dirty="0" err="1" smtClean="0">
                <a:solidFill>
                  <a:srgbClr val="001F5F"/>
                </a:solidFill>
                <a:cs typeface="Calibri" panose="020F0502020204030204" pitchFamily="34" charset="0"/>
              </a:rPr>
              <a:t>проф.мастерства</a:t>
            </a: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altLang="ru-RU" sz="1600" b="1" dirty="0">
                <a:solidFill>
                  <a:srgbClr val="001F5F"/>
                </a:solidFill>
                <a:cs typeface="Calibri" panose="020F0502020204030204" pitchFamily="34" charset="0"/>
              </a:rPr>
              <a:t>и </a:t>
            </a: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переподготовка </a:t>
            </a:r>
            <a:r>
              <a:rPr lang="ru-RU" altLang="ru-RU" sz="1600" b="1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через</a:t>
            </a: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: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object 9"/>
          <p:cNvSpPr txBox="1">
            <a:spLocks noChangeArrowheads="1"/>
          </p:cNvSpPr>
          <p:nvPr/>
        </p:nvSpPr>
        <p:spPr bwMode="auto">
          <a:xfrm>
            <a:off x="7775175" y="1878612"/>
            <a:ext cx="2017712" cy="6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 indent="-1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Экспертиза и контроль, дополнительные гарантии </a:t>
            </a:r>
            <a:r>
              <a:rPr lang="ru-RU" altLang="ru-RU" sz="1400" b="1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через</a:t>
            </a:r>
            <a:r>
              <a:rPr lang="ru-RU" altLang="ru-RU" sz="14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: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32" name="object 9"/>
          <p:cNvSpPr txBox="1">
            <a:spLocks noChangeArrowheads="1"/>
          </p:cNvSpPr>
          <p:nvPr/>
        </p:nvSpPr>
        <p:spPr bwMode="auto">
          <a:xfrm>
            <a:off x="10057308" y="1970328"/>
            <a:ext cx="2017712" cy="5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 indent="-1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ПОСЛЕКОНКУРСНОЕ ДВИЖЕНИЕ </a:t>
            </a:r>
            <a:r>
              <a:rPr lang="ru-RU" altLang="ru-RU" sz="1600" b="1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через</a:t>
            </a:r>
            <a:r>
              <a:rPr lang="ru-RU" altLang="ru-RU" sz="16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: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object 8"/>
          <p:cNvSpPr/>
          <p:nvPr/>
        </p:nvSpPr>
        <p:spPr>
          <a:xfrm>
            <a:off x="3125508" y="1878612"/>
            <a:ext cx="2004218" cy="118178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object 8"/>
          <p:cNvSpPr/>
          <p:nvPr/>
        </p:nvSpPr>
        <p:spPr>
          <a:xfrm>
            <a:off x="5434662" y="1878612"/>
            <a:ext cx="2004218" cy="118178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object 8"/>
          <p:cNvSpPr/>
          <p:nvPr/>
        </p:nvSpPr>
        <p:spPr>
          <a:xfrm>
            <a:off x="7767252" y="1893739"/>
            <a:ext cx="2004218" cy="118178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object 8"/>
          <p:cNvSpPr/>
          <p:nvPr/>
        </p:nvSpPr>
        <p:spPr>
          <a:xfrm>
            <a:off x="10058400" y="1893739"/>
            <a:ext cx="2004218" cy="1181782"/>
          </a:xfrm>
          <a:custGeom>
            <a:avLst/>
            <a:gdLst/>
            <a:ahLst/>
            <a:cxnLst/>
            <a:rect l="l" t="t" r="r" b="b"/>
            <a:pathLst>
              <a:path w="2994660" h="1016635">
                <a:moveTo>
                  <a:pt x="0" y="1016507"/>
                </a:moveTo>
                <a:lnTo>
                  <a:pt x="2994660" y="1016507"/>
                </a:lnTo>
                <a:lnTo>
                  <a:pt x="2994660" y="0"/>
                </a:lnTo>
                <a:lnTo>
                  <a:pt x="0" y="0"/>
                </a:lnTo>
                <a:lnTo>
                  <a:pt x="0" y="1016507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object 14"/>
          <p:cNvSpPr/>
          <p:nvPr/>
        </p:nvSpPr>
        <p:spPr bwMode="auto">
          <a:xfrm rot="10800000" flipH="1">
            <a:off x="1639994" y="1378860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096" y="1413035"/>
            <a:ext cx="304826" cy="457240"/>
          </a:xfrm>
          <a:prstGeom prst="rect">
            <a:avLst/>
          </a:prstGeom>
        </p:spPr>
      </p:pic>
      <p:sp>
        <p:nvSpPr>
          <p:cNvPr id="40" name="object 14"/>
          <p:cNvSpPr/>
          <p:nvPr/>
        </p:nvSpPr>
        <p:spPr bwMode="auto">
          <a:xfrm rot="10800000" flipH="1">
            <a:off x="1552198" y="3109150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object 14"/>
          <p:cNvSpPr/>
          <p:nvPr/>
        </p:nvSpPr>
        <p:spPr bwMode="auto">
          <a:xfrm rot="10800000" flipH="1">
            <a:off x="3943779" y="3134801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object 14"/>
          <p:cNvSpPr/>
          <p:nvPr/>
        </p:nvSpPr>
        <p:spPr bwMode="auto">
          <a:xfrm rot="10800000" flipH="1">
            <a:off x="3943779" y="1393170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object 14"/>
          <p:cNvSpPr/>
          <p:nvPr/>
        </p:nvSpPr>
        <p:spPr bwMode="auto">
          <a:xfrm rot="10800000" flipH="1">
            <a:off x="6248333" y="3105900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object 14"/>
          <p:cNvSpPr/>
          <p:nvPr/>
        </p:nvSpPr>
        <p:spPr bwMode="auto">
          <a:xfrm rot="10800000" flipH="1">
            <a:off x="6251974" y="1383089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object 14"/>
          <p:cNvSpPr/>
          <p:nvPr/>
        </p:nvSpPr>
        <p:spPr bwMode="auto">
          <a:xfrm rot="10800000" flipH="1">
            <a:off x="8639914" y="3105900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object 14"/>
          <p:cNvSpPr/>
          <p:nvPr/>
        </p:nvSpPr>
        <p:spPr bwMode="auto">
          <a:xfrm rot="10800000" flipH="1">
            <a:off x="8625244" y="1393170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object 14"/>
          <p:cNvSpPr/>
          <p:nvPr/>
        </p:nvSpPr>
        <p:spPr bwMode="auto">
          <a:xfrm rot="10800000" flipH="1">
            <a:off x="10924689" y="3105900"/>
            <a:ext cx="288233" cy="436591"/>
          </a:xfrm>
          <a:custGeom>
            <a:avLst/>
            <a:gdLst/>
            <a:ahLst/>
            <a:cxnLst/>
            <a:rect l="l" t="t" r="r" b="b"/>
            <a:pathLst>
              <a:path w="171450" h="446405">
                <a:moveTo>
                  <a:pt x="104628" y="332104"/>
                </a:moveTo>
                <a:lnTo>
                  <a:pt x="66528" y="332104"/>
                </a:lnTo>
                <a:lnTo>
                  <a:pt x="66528" y="446404"/>
                </a:lnTo>
                <a:lnTo>
                  <a:pt x="104628" y="446404"/>
                </a:lnTo>
                <a:lnTo>
                  <a:pt x="104628" y="332104"/>
                </a:lnTo>
                <a:close/>
              </a:path>
              <a:path w="171450" h="446405">
                <a:moveTo>
                  <a:pt x="104628" y="179704"/>
                </a:moveTo>
                <a:lnTo>
                  <a:pt x="66528" y="179704"/>
                </a:lnTo>
                <a:lnTo>
                  <a:pt x="66528" y="294004"/>
                </a:lnTo>
                <a:lnTo>
                  <a:pt x="104628" y="294004"/>
                </a:lnTo>
                <a:lnTo>
                  <a:pt x="104628" y="179704"/>
                </a:lnTo>
                <a:close/>
              </a:path>
              <a:path w="171450" h="44640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4640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446405">
                <a:moveTo>
                  <a:pt x="85578" y="75800"/>
                </a:moveTo>
                <a:lnTo>
                  <a:pt x="66528" y="108458"/>
                </a:lnTo>
                <a:lnTo>
                  <a:pt x="66528" y="141604"/>
                </a:lnTo>
                <a:lnTo>
                  <a:pt x="104628" y="141604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4640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4640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4640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object 6"/>
          <p:cNvSpPr txBox="1">
            <a:spLocks noChangeArrowheads="1"/>
          </p:cNvSpPr>
          <p:nvPr/>
        </p:nvSpPr>
        <p:spPr bwMode="auto">
          <a:xfrm>
            <a:off x="152400" y="3553286"/>
            <a:ext cx="2667000" cy="229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 indent="117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2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а) юридическая помощь</a:t>
            </a:r>
            <a:r>
              <a:rPr lang="ru-RU" altLang="ru-RU" sz="1200" dirty="0" smtClean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  <a:endParaRPr lang="ru-RU" altLang="ru-RU" sz="12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2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Б )консультация по конкурсным мероприятиям</a:t>
            </a:r>
            <a:r>
              <a:rPr lang="ru-RU" altLang="ru-RU" sz="1200" dirty="0" smtClean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  <a:endParaRPr lang="ru-RU" altLang="ru-RU" sz="12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2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в) благодарственные письма </a:t>
            </a:r>
            <a:r>
              <a:rPr lang="ru-RU" altLang="ru-RU" sz="1200" b="1" dirty="0" err="1" smtClean="0">
                <a:solidFill>
                  <a:srgbClr val="001F5F"/>
                </a:solidFill>
                <a:cs typeface="Calibri" panose="020F0502020204030204" pitchFamily="34" charset="0"/>
              </a:rPr>
              <a:t>Минпросвещения</a:t>
            </a:r>
            <a:r>
              <a:rPr lang="ru-RU" altLang="ru-RU" sz="12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  и ведомственные награды </a:t>
            </a:r>
            <a:r>
              <a:rPr lang="ru-RU" altLang="ru-RU" sz="1200" b="1" dirty="0" err="1" smtClean="0">
                <a:solidFill>
                  <a:srgbClr val="001F5F"/>
                </a:solidFill>
                <a:cs typeface="Calibri" panose="020F0502020204030204" pitchFamily="34" charset="0"/>
              </a:rPr>
              <a:t>Минпросвещения</a:t>
            </a:r>
            <a:r>
              <a:rPr lang="ru-RU" altLang="ru-RU" sz="1200" dirty="0" smtClean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  <a:endParaRPr lang="ru-RU" altLang="ru-RU" sz="12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200" b="1" dirty="0">
                <a:solidFill>
                  <a:srgbClr val="001F5F"/>
                </a:solidFill>
                <a:cs typeface="Calibri" panose="020F0502020204030204" pitchFamily="34" charset="0"/>
              </a:rPr>
              <a:t>г</a:t>
            </a:r>
            <a:r>
              <a:rPr lang="ru-RU" altLang="ru-RU" sz="12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) </a:t>
            </a:r>
            <a:r>
              <a:rPr lang="ru-RU" altLang="ru-RU" sz="1200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премии</a:t>
            </a:r>
            <a:r>
              <a:rPr lang="ru-RU" altLang="ru-RU" sz="12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altLang="ru-RU" sz="1200" dirty="0">
                <a:solidFill>
                  <a:srgbClr val="001F5F"/>
                </a:solidFill>
                <a:cs typeface="Calibri" panose="020F0502020204030204" pitchFamily="34" charset="0"/>
              </a:rPr>
              <a:t>победителям (призерам) конкурсов </a:t>
            </a:r>
            <a:r>
              <a:rPr lang="ru-RU" altLang="ru-RU" sz="1200" dirty="0" err="1" smtClean="0">
                <a:solidFill>
                  <a:srgbClr val="001F5F"/>
                </a:solidFill>
                <a:cs typeface="Calibri" panose="020F0502020204030204" pitchFamily="34" charset="0"/>
              </a:rPr>
              <a:t>профмастерства</a:t>
            </a:r>
            <a:r>
              <a:rPr lang="ru-RU" altLang="ru-RU" sz="1200" dirty="0" smtClean="0">
                <a:solidFill>
                  <a:srgbClr val="000000"/>
                </a:solidFill>
                <a:cs typeface="Calibri" panose="020F0502020204030204" pitchFamily="34" charset="0"/>
              </a:rPr>
              <a:t>;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д</a:t>
            </a: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) </a:t>
            </a: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другие </a:t>
            </a: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меры материальной поддержки, в том числе через </a:t>
            </a: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Профсоюз;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Е) Бонусная программа «</a:t>
            </a: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Профкардс</a:t>
            </a: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».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9" name="object 6"/>
          <p:cNvSpPr txBox="1">
            <a:spLocks noChangeArrowheads="1"/>
          </p:cNvSpPr>
          <p:nvPr/>
        </p:nvSpPr>
        <p:spPr bwMode="auto">
          <a:xfrm>
            <a:off x="2625303" y="3578938"/>
            <a:ext cx="2955686" cy="181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 indent="117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b="1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Профессиональное общение в неформальной обстановке</a:t>
            </a:r>
            <a:endParaRPr lang="ru-RU" altLang="ru-RU" sz="1400" b="1" u="sng" dirty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А) областной </a:t>
            </a:r>
            <a:r>
              <a:rPr lang="ru-RU" altLang="ru-RU" sz="1400" dirty="0" err="1" smtClean="0">
                <a:solidFill>
                  <a:srgbClr val="001F5F"/>
                </a:solidFill>
                <a:cs typeface="Calibri" panose="020F0502020204030204" pitchFamily="34" charset="0"/>
              </a:rPr>
              <a:t>пед.слет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altLang="ru-RU" sz="1400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ШМП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б</a:t>
            </a:r>
            <a:r>
              <a:rPr lang="ru-RU" altLang="ru-RU" sz="1400" dirty="0">
                <a:solidFill>
                  <a:srgbClr val="001F5F"/>
                </a:solidFill>
                <a:cs typeface="Calibri" panose="020F0502020204030204" pitchFamily="34" charset="0"/>
              </a:rPr>
              <a:t>)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областной форум наставников; </a:t>
            </a:r>
            <a:endParaRPr lang="ru-RU" altLang="ru-RU" sz="14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в</a:t>
            </a:r>
            <a:r>
              <a:rPr lang="ru-RU" altLang="ru-RU" sz="1400" dirty="0">
                <a:solidFill>
                  <a:srgbClr val="001F5F"/>
                </a:solidFill>
                <a:cs typeface="Calibri" panose="020F0502020204030204" pitchFamily="34" charset="0"/>
              </a:rPr>
              <a:t>) </a:t>
            </a:r>
            <a:r>
              <a:rPr lang="ru-RU" altLang="ru-RU" sz="1400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туристические слеты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  <a:endParaRPr lang="ru-RU" altLang="ru-RU" sz="14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г)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спартакиады;</a:t>
            </a:r>
            <a:endParaRPr lang="ru-RU" altLang="ru-RU" sz="1400" dirty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д) </a:t>
            </a:r>
            <a:r>
              <a:rPr lang="ru-RU" altLang="ru-RU" sz="1400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тренинг-лагеря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Е) проектную деятельность.</a:t>
            </a:r>
            <a:endParaRPr lang="ru-RU" altLang="ru-RU" sz="1400" dirty="0">
              <a:solidFill>
                <a:srgbClr val="001F5F"/>
              </a:solidFill>
              <a:cs typeface="Calibri" panose="020F0502020204030204" pitchFamily="34" charset="0"/>
            </a:endParaRPr>
          </a:p>
        </p:txBody>
      </p:sp>
      <p:sp>
        <p:nvSpPr>
          <p:cNvPr id="50" name="object 6"/>
          <p:cNvSpPr txBox="1">
            <a:spLocks noChangeArrowheads="1"/>
          </p:cNvSpPr>
          <p:nvPr/>
        </p:nvSpPr>
        <p:spPr bwMode="auto">
          <a:xfrm>
            <a:off x="5428456" y="3657600"/>
            <a:ext cx="2039144" cy="18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 indent="117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600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Конкурсное движение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endParaRPr lang="ru-RU" altLang="ru-RU" sz="16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 (</a:t>
            </a:r>
            <a:r>
              <a:rPr lang="ru-RU" altLang="ru-RU" sz="14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29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областных</a:t>
            </a:r>
            <a:r>
              <a:rPr lang="ru-RU" altLang="ru-RU" sz="14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конкурсов,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endParaRPr lang="ru-RU" altLang="ru-RU" sz="1400" dirty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altLang="ru-RU" sz="1400" dirty="0">
                <a:solidFill>
                  <a:srgbClr val="001F5F"/>
                </a:solidFill>
                <a:cs typeface="Calibri" panose="020F0502020204030204" pitchFamily="34" charset="0"/>
              </a:rPr>
              <a:t>из них в </a:t>
            </a:r>
            <a:r>
              <a:rPr lang="ru-RU" altLang="ru-RU" sz="1400" b="1" u="sng" dirty="0">
                <a:solidFill>
                  <a:srgbClr val="FF0000"/>
                </a:solidFill>
                <a:cs typeface="Calibri" panose="020F0502020204030204" pitchFamily="34" charset="0"/>
              </a:rPr>
              <a:t>14</a:t>
            </a:r>
            <a:r>
              <a:rPr lang="ru-RU" altLang="ru-RU" sz="1400" dirty="0">
                <a:solidFill>
                  <a:srgbClr val="001F5F"/>
                </a:solidFill>
                <a:cs typeface="Calibri" panose="020F0502020204030204" pitchFamily="34" charset="0"/>
              </a:rPr>
              <a:t> в качестве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учредителя, 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endParaRPr lang="ru-RU" altLang="ru-RU" sz="14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в </a:t>
            </a:r>
            <a:r>
              <a:rPr lang="ru-RU" altLang="ru-RU" sz="1400" b="1" u="sng" dirty="0">
                <a:solidFill>
                  <a:srgbClr val="FF0000"/>
                </a:solidFill>
                <a:cs typeface="Calibri" panose="020F0502020204030204" pitchFamily="34" charset="0"/>
              </a:rPr>
              <a:t>15</a:t>
            </a:r>
            <a:r>
              <a:rPr lang="ru-RU" altLang="ru-RU" sz="1400" dirty="0">
                <a:solidFill>
                  <a:srgbClr val="001F5F"/>
                </a:solidFill>
                <a:cs typeface="Calibri" panose="020F0502020204030204" pitchFamily="34" charset="0"/>
              </a:rPr>
              <a:t> –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соучредителем).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object 6"/>
          <p:cNvSpPr txBox="1">
            <a:spLocks noChangeArrowheads="1"/>
          </p:cNvSpPr>
          <p:nvPr/>
        </p:nvSpPr>
        <p:spPr bwMode="auto">
          <a:xfrm>
            <a:off x="7732326" y="3637984"/>
            <a:ext cx="2039144" cy="24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 indent="117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srgbClr val="001F5F"/>
                </a:solidFill>
                <a:cs typeface="Calibri" panose="020F0502020204030204" pitchFamily="34" charset="0"/>
              </a:rPr>
              <a:t>а)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Российское и областное соглашения по социально-трудовым вопросам работников образования;</a:t>
            </a:r>
            <a:endParaRPr lang="ru-RU" altLang="ru-RU" sz="14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endParaRPr lang="ru-RU" altLang="ru-RU" sz="1400" dirty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srgbClr val="001F5F"/>
                </a:solidFill>
                <a:cs typeface="Calibri" panose="020F0502020204030204" pitchFamily="34" charset="0"/>
              </a:rPr>
              <a:t>б)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Экспертиза документов различного уровня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  <a:endParaRPr lang="ru-RU" altLang="ru-RU" sz="14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endParaRPr lang="ru-RU" altLang="ru-RU" sz="1400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в</a:t>
            </a:r>
            <a:r>
              <a:rPr lang="ru-RU" altLang="ru-RU" sz="1400" b="1" dirty="0">
                <a:solidFill>
                  <a:srgbClr val="001F5F"/>
                </a:solidFill>
                <a:cs typeface="Calibri" panose="020F0502020204030204" pitchFamily="34" charset="0"/>
              </a:rPr>
              <a:t>)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осуществление контроля за безопасными условиями труда. </a:t>
            </a:r>
            <a:endParaRPr lang="ru-RU" altLang="ru-RU" sz="1400" dirty="0">
              <a:solidFill>
                <a:srgbClr val="001F5F"/>
              </a:solidFill>
              <a:cs typeface="Calibri" panose="020F0502020204030204" pitchFamily="34" charset="0"/>
            </a:endParaRPr>
          </a:p>
        </p:txBody>
      </p:sp>
      <p:sp>
        <p:nvSpPr>
          <p:cNvPr id="52" name="object 6"/>
          <p:cNvSpPr txBox="1">
            <a:spLocks noChangeArrowheads="1"/>
          </p:cNvSpPr>
          <p:nvPr/>
        </p:nvSpPr>
        <p:spPr bwMode="auto">
          <a:xfrm>
            <a:off x="10036195" y="3733800"/>
            <a:ext cx="2031279" cy="30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 indent="117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srgbClr val="001F5F"/>
                </a:solidFill>
                <a:cs typeface="Calibri" panose="020F0502020204030204" pitchFamily="34" charset="0"/>
              </a:rPr>
              <a:t>а)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участие и представление опыта работы/мастер-классов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в роли эксперта на профсоюзных мероприятиях в 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советах педагогов                     (</a:t>
            </a:r>
            <a:r>
              <a:rPr lang="ru-RU" altLang="ru-RU" sz="1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42 совета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), наставниках </a:t>
            </a:r>
            <a:r>
              <a:rPr lang="ru-RU" altLang="ru-RU" sz="1400" dirty="0">
                <a:solidFill>
                  <a:srgbClr val="001F5F"/>
                </a:solidFill>
                <a:cs typeface="Calibri" panose="020F0502020204030204" pitchFamily="34" charset="0"/>
              </a:rPr>
              <a:t>(</a:t>
            </a:r>
            <a:r>
              <a:rPr lang="ru-RU" altLang="ru-RU" sz="1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30 советов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) при профсоюзных организациях, на профсоюзных уроках и профсоюзных кружках (</a:t>
            </a:r>
            <a:r>
              <a:rPr lang="ru-RU" altLang="ru-RU" sz="1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336 </a:t>
            </a:r>
            <a:r>
              <a:rPr lang="ru-RU" altLang="ru-RU" sz="14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профкружков</a:t>
            </a:r>
            <a:r>
              <a:rPr lang="ru-RU" altLang="ru-RU" sz="1400" dirty="0" smtClean="0">
                <a:solidFill>
                  <a:srgbClr val="001F5F"/>
                </a:solidFill>
                <a:cs typeface="Calibri" panose="020F0502020204030204" pitchFamily="34" charset="0"/>
              </a:rPr>
              <a:t>)</a:t>
            </a:r>
            <a:endParaRPr lang="ru-RU" altLang="ru-RU" sz="1400" dirty="0">
              <a:solidFill>
                <a:srgbClr val="001F5F"/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694664" y="2325342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440" dirty="0" smtClean="0">
                <a:solidFill>
                  <a:srgbClr val="C00000"/>
                </a:solidFill>
                <a:latin typeface="Arial" panose="020B0604020202020204" pitchFamily="34" charset="0"/>
                <a:cs typeface="Calibri"/>
              </a:rPr>
              <a:t>С      и       с      т     е      м      а              р       а       б     о     т     ы</a:t>
            </a:r>
            <a:endParaRPr lang="ru-RU" dirty="0"/>
          </a:p>
        </p:txBody>
      </p:sp>
      <p:pic>
        <p:nvPicPr>
          <p:cNvPr id="1028" name="Picture 4" descr="https://avatars.mds.yandex.net/i?id=761a47d1bef3e61b3d87a9efea8d25a5881600d9-5232263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2" y="2282842"/>
            <a:ext cx="387818" cy="3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93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7597"/>
            <a:ext cx="10896600" cy="600349"/>
          </a:xfrm>
        </p:spPr>
        <p:txBody>
          <a:bodyPr/>
          <a:lstStyle/>
          <a:p>
            <a:pPr algn="just"/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Меры материальной, моральной, консультационной поддержки через:</a:t>
            </a:r>
            <a: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78"/>
            <a:ext cx="9096020" cy="73158"/>
          </a:xfrm>
          <a:prstGeom prst="rect">
            <a:avLst/>
          </a:prstGeom>
        </p:spPr>
      </p:pic>
      <p:pic>
        <p:nvPicPr>
          <p:cNvPr id="7" name="Picture 2" descr="Z:\Работа\Подготовка Съезда\Презентация на Съезд\Картинки для шаблона\Лого.gif">
            <a:extLst>
              <a:ext uri="{FF2B5EF4-FFF2-40B4-BE49-F238E27FC236}">
                <a16:creationId xmlns:a16="http://schemas.microsoft.com/office/drawing/2014/main" id="{D2A0D191-2C67-43B3-B213-2811AFBF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48" y="132276"/>
            <a:ext cx="805121" cy="97012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F128B-94FF-44D7-AA8E-5BD6233E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E074-7479-40CC-B13D-0EE2D2BC1CAE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6429" y="890235"/>
            <a:ext cx="7921591" cy="966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1F5F"/>
                </a:solidFill>
                <a:cs typeface="Calibri" panose="020F0502020204030204" pitchFamily="34" charset="0"/>
              </a:rPr>
              <a:t>юридическая </a:t>
            </a:r>
            <a:r>
              <a:rPr lang="ru-RU" altLang="ru-RU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помощь;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6429" y="1909043"/>
            <a:ext cx="7921591" cy="966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1270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001F5F"/>
                </a:solidFill>
                <a:cs typeface="Calibri" panose="020F0502020204030204" pitchFamily="34" charset="0"/>
              </a:rPr>
              <a:t>консультация по конкурсным мероприятиям</a:t>
            </a:r>
            <a:r>
              <a:rPr lang="ru-RU" altLang="ru-RU" dirty="0">
                <a:solidFill>
                  <a:srgbClr val="001F5F"/>
                </a:solidFill>
                <a:cs typeface="Calibri" panose="020F0502020204030204" pitchFamily="34" charset="0"/>
              </a:rPr>
              <a:t>;</a:t>
            </a:r>
            <a:endParaRPr lang="ru-RU" altLang="ru-RU" dirty="0">
              <a:solidFill>
                <a:srgbClr val="001F5F"/>
              </a:solidFill>
              <a:cs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6428" y="2963450"/>
            <a:ext cx="7921591" cy="966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1270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001F5F"/>
                </a:solidFill>
                <a:cs typeface="Calibri" panose="020F0502020204030204" pitchFamily="34" charset="0"/>
              </a:rPr>
              <a:t>благодарственные письма </a:t>
            </a:r>
            <a:r>
              <a:rPr lang="ru-RU" altLang="ru-RU" b="1" dirty="0" err="1">
                <a:solidFill>
                  <a:srgbClr val="001F5F"/>
                </a:solidFill>
                <a:cs typeface="Calibri" panose="020F0502020204030204" pitchFamily="34" charset="0"/>
              </a:rPr>
              <a:t>Минпросвещения</a:t>
            </a:r>
            <a:r>
              <a:rPr lang="ru-RU" altLang="ru-RU" b="1" dirty="0">
                <a:solidFill>
                  <a:srgbClr val="001F5F"/>
                </a:solidFill>
                <a:cs typeface="Calibri" panose="020F0502020204030204" pitchFamily="34" charset="0"/>
              </a:rPr>
              <a:t>  и ведомственные </a:t>
            </a:r>
            <a:r>
              <a:rPr lang="ru-RU" altLang="ru-RU" b="1" dirty="0" smtClean="0">
                <a:solidFill>
                  <a:srgbClr val="001F5F"/>
                </a:solidFill>
                <a:cs typeface="Calibri" panose="020F0502020204030204" pitchFamily="34" charset="0"/>
              </a:rPr>
              <a:t>награды </a:t>
            </a:r>
            <a:r>
              <a:rPr lang="ru-RU" altLang="ru-RU" b="1" dirty="0" err="1" smtClean="0">
                <a:solidFill>
                  <a:srgbClr val="001F5F"/>
                </a:solidFill>
                <a:cs typeface="Calibri" panose="020F0502020204030204" pitchFamily="34" charset="0"/>
              </a:rPr>
              <a:t>Минпросвещения</a:t>
            </a:r>
            <a:r>
              <a:rPr lang="ru-RU" altLang="ru-RU" dirty="0" smtClean="0">
                <a:solidFill>
                  <a:srgbClr val="001F5F"/>
                </a:solidFill>
                <a:cs typeface="Calibri" panose="020F0502020204030204" pitchFamily="34" charset="0"/>
              </a:rPr>
              <a:t> (+ профсоюзные)</a:t>
            </a:r>
            <a:endParaRPr lang="ru-RU" altLang="ru-RU" dirty="0">
              <a:solidFill>
                <a:srgbClr val="001F5F"/>
              </a:solidFill>
              <a:cs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6718" y="3982258"/>
            <a:ext cx="7921591" cy="966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бонусная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Профкардс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9791" y="5036665"/>
            <a:ext cx="7921591" cy="966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меры материальной поддержки, в том числе через Профсоюз: премии победителям (призерам) конкурсов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материальная помощь, возврат средств за санаторно-курортное лечение.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93" y="925713"/>
            <a:ext cx="2333481" cy="4384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723B11-67A4-45A0-9D21-2000B8171DA7}"/>
              </a:ext>
            </a:extLst>
          </p:cNvPr>
          <p:cNvSpPr txBox="1"/>
          <p:nvPr/>
        </p:nvSpPr>
        <p:spPr>
          <a:xfrm>
            <a:off x="8866909" y="5217577"/>
            <a:ext cx="3325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&gt;600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магазинов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пополняется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723B11-67A4-45A0-9D21-2000B8171DA7}"/>
              </a:ext>
            </a:extLst>
          </p:cNvPr>
          <p:cNvSpPr txBox="1"/>
          <p:nvPr/>
        </p:nvSpPr>
        <p:spPr>
          <a:xfrm>
            <a:off x="5257800" y="597974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30%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бонусов различна у магазинов от 0,5% до 30%</a:t>
            </a:r>
          </a:p>
        </p:txBody>
      </p:sp>
    </p:spTree>
    <p:extLst>
      <p:ext uri="{BB962C8B-B14F-4D97-AF65-F5344CB8AC3E}">
        <p14:creationId xmlns:p14="http://schemas.microsoft.com/office/powerpoint/2010/main" val="231599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7597"/>
            <a:ext cx="10896600" cy="600349"/>
          </a:xfrm>
        </p:spPr>
        <p:txBody>
          <a:bodyPr/>
          <a:lstStyle/>
          <a:p>
            <a:pPr algn="just"/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профессионального роста через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78"/>
            <a:ext cx="9096020" cy="73158"/>
          </a:xfrm>
          <a:prstGeom prst="rect">
            <a:avLst/>
          </a:prstGeom>
        </p:spPr>
      </p:pic>
      <p:pic>
        <p:nvPicPr>
          <p:cNvPr id="7" name="Picture 2" descr="Z:\Работа\Подготовка Съезда\Презентация на Съезд\Картинки для шаблона\Лого.gif">
            <a:extLst>
              <a:ext uri="{FF2B5EF4-FFF2-40B4-BE49-F238E27FC236}">
                <a16:creationId xmlns:a16="http://schemas.microsoft.com/office/drawing/2014/main" id="{D2A0D191-2C67-43B3-B213-2811AFBF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48" y="132276"/>
            <a:ext cx="805121" cy="97012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F128B-94FF-44D7-AA8E-5BD6233E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E074-7479-40CC-B13D-0EE2D2BC1CAE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1673" y="797137"/>
            <a:ext cx="7398327" cy="2784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Профессиональное </a:t>
            </a:r>
            <a:r>
              <a:rPr lang="ru-RU" dirty="0">
                <a:solidFill>
                  <a:srgbClr val="002060"/>
                </a:solidFill>
              </a:rPr>
              <a:t>общение в неформальной обстановке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А) областной </a:t>
            </a:r>
            <a:r>
              <a:rPr lang="ru-RU" dirty="0" err="1">
                <a:solidFill>
                  <a:srgbClr val="002060"/>
                </a:solidFill>
              </a:rPr>
              <a:t>пед.слет</a:t>
            </a:r>
            <a:r>
              <a:rPr lang="ru-RU" dirty="0">
                <a:solidFill>
                  <a:srgbClr val="002060"/>
                </a:solidFill>
              </a:rPr>
              <a:t> ШМП;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б) областной форум наставников;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в) туристические слеты;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г) спартакиады;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д) тренинг-лагеря;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Е) проектную деятельность.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5E025E-2CAB-45C4-AB4B-E89B3FEAD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3" y="3962400"/>
            <a:ext cx="1979961" cy="20151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890962"/>
            <a:ext cx="264795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sun9-44.userapi.com/impg/yjKEbzzTluauIoCVatdfD-aO2bOqRwkAf_p-hw/JxsYdWiOYXs.jpg?size=1280x958&amp;quality=95&amp;sign=b6d7a02d836c5a6cdc8050b791db38f8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53" y="1040327"/>
            <a:ext cx="3070242" cy="229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37B4D53-02C6-4DC3-AF49-C50F400A1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9643" y="4287192"/>
            <a:ext cx="1576090" cy="1855489"/>
          </a:xfrm>
          <a:prstGeom prst="rect">
            <a:avLst/>
          </a:prstGeom>
        </p:spPr>
      </p:pic>
      <p:pic>
        <p:nvPicPr>
          <p:cNvPr id="1030" name="Picture 6" descr="https://sun9-37.userapi.com/impg/JJteC_i7LqPjD5V0ymOmYfCl1L6UliWa_1l3FA/aLVLD4pixFg.jpg?size=1280x853&amp;quality=95&amp;sign=7f02866c210d31af9d4297518fae8cba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26" y="3822753"/>
            <a:ext cx="3801880" cy="2533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5BD6721-FE58-419E-A66C-7C98559B29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1" y="948980"/>
            <a:ext cx="11843084" cy="5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7597"/>
            <a:ext cx="10896600" cy="600349"/>
          </a:xfrm>
        </p:spPr>
        <p:txBody>
          <a:bodyPr/>
          <a:lstStyle/>
          <a:p>
            <a:pPr algn="just"/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квалификации, </a:t>
            </a:r>
            <a:r>
              <a:rPr lang="ru-RU" sz="18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проф.мастерства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переподготовка через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78"/>
            <a:ext cx="9096020" cy="73158"/>
          </a:xfrm>
          <a:prstGeom prst="rect">
            <a:avLst/>
          </a:prstGeom>
        </p:spPr>
      </p:pic>
      <p:pic>
        <p:nvPicPr>
          <p:cNvPr id="7" name="Picture 2" descr="Z:\Работа\Подготовка Съезда\Презентация на Съезд\Картинки для шаблона\Лого.gif">
            <a:extLst>
              <a:ext uri="{FF2B5EF4-FFF2-40B4-BE49-F238E27FC236}">
                <a16:creationId xmlns:a16="http://schemas.microsoft.com/office/drawing/2014/main" id="{D2A0D191-2C67-43B3-B213-2811AFBF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48" y="132276"/>
            <a:ext cx="805121" cy="97012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F128B-94FF-44D7-AA8E-5BD6233E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E074-7479-40CC-B13D-0EE2D2BC1CAE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6429" y="890235"/>
            <a:ext cx="10577371" cy="29959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1270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2800" u="sng" dirty="0">
                <a:solidFill>
                  <a:srgbClr val="001F5F"/>
                </a:solidFill>
                <a:cs typeface="Calibri" panose="020F0502020204030204" pitchFamily="34" charset="0"/>
              </a:rPr>
              <a:t>Конкурсное </a:t>
            </a:r>
            <a:r>
              <a:rPr lang="ru-RU" altLang="ru-RU" sz="2800" u="sng" dirty="0" smtClean="0">
                <a:solidFill>
                  <a:srgbClr val="001F5F"/>
                </a:solidFill>
                <a:cs typeface="Calibri" panose="020F0502020204030204" pitchFamily="34" charset="0"/>
              </a:rPr>
              <a:t>движение</a:t>
            </a:r>
            <a:r>
              <a:rPr lang="ru-RU" altLang="ru-RU" sz="2800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rgbClr val="001F5F"/>
                </a:solidFill>
                <a:cs typeface="Calibri" panose="020F0502020204030204" pitchFamily="34" charset="0"/>
              </a:rPr>
              <a:t>(</a:t>
            </a:r>
            <a:r>
              <a:rPr lang="ru-RU" altLang="ru-RU" sz="2800" b="1" u="sng" dirty="0">
                <a:solidFill>
                  <a:srgbClr val="FF0000"/>
                </a:solidFill>
                <a:cs typeface="Calibri" panose="020F0502020204030204" pitchFamily="34" charset="0"/>
              </a:rPr>
              <a:t>29 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областных</a:t>
            </a:r>
            <a:r>
              <a:rPr lang="ru-RU" altLang="ru-RU" sz="2800" b="1" u="sng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2800" dirty="0">
                <a:solidFill>
                  <a:srgbClr val="001F5F"/>
                </a:solidFill>
                <a:cs typeface="Calibri" panose="020F0502020204030204" pitchFamily="34" charset="0"/>
              </a:rPr>
              <a:t>конкурсов,</a:t>
            </a:r>
          </a:p>
          <a:p>
            <a:pPr lvl="0" indent="-12700" algn="ctr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001F5F"/>
                </a:solidFill>
                <a:cs typeface="Calibri" panose="020F0502020204030204" pitchFamily="34" charset="0"/>
              </a:rPr>
              <a:t>из </a:t>
            </a:r>
            <a:r>
              <a:rPr lang="ru-RU" altLang="ru-RU" sz="2800" dirty="0">
                <a:solidFill>
                  <a:srgbClr val="001F5F"/>
                </a:solidFill>
                <a:cs typeface="Calibri" panose="020F0502020204030204" pitchFamily="34" charset="0"/>
              </a:rPr>
              <a:t>них в </a:t>
            </a:r>
            <a:r>
              <a:rPr lang="ru-RU" altLang="ru-RU" sz="2800" b="1" u="sng" dirty="0">
                <a:solidFill>
                  <a:srgbClr val="FF0000"/>
                </a:solidFill>
                <a:cs typeface="Calibri" panose="020F0502020204030204" pitchFamily="34" charset="0"/>
              </a:rPr>
              <a:t>14</a:t>
            </a:r>
            <a:r>
              <a:rPr lang="ru-RU" altLang="ru-RU" sz="2800" dirty="0">
                <a:solidFill>
                  <a:srgbClr val="001F5F"/>
                </a:solidFill>
                <a:cs typeface="Calibri" panose="020F0502020204030204" pitchFamily="34" charset="0"/>
              </a:rPr>
              <a:t> в качестве учредителя, </a:t>
            </a:r>
            <a:r>
              <a:rPr lang="ru-RU" altLang="ru-RU" sz="2800" dirty="0" smtClean="0">
                <a:solidFill>
                  <a:srgbClr val="001F5F"/>
                </a:solidFill>
                <a:cs typeface="Calibri" panose="020F0502020204030204" pitchFamily="34" charset="0"/>
              </a:rPr>
              <a:t> в </a:t>
            </a:r>
            <a:r>
              <a:rPr lang="ru-RU" altLang="ru-RU" sz="2800" b="1" u="sng" dirty="0">
                <a:solidFill>
                  <a:srgbClr val="FF0000"/>
                </a:solidFill>
                <a:cs typeface="Calibri" panose="020F0502020204030204" pitchFamily="34" charset="0"/>
              </a:rPr>
              <a:t>15</a:t>
            </a:r>
            <a:r>
              <a:rPr lang="ru-RU" altLang="ru-RU" sz="2800" dirty="0">
                <a:solidFill>
                  <a:srgbClr val="001F5F"/>
                </a:solidFill>
                <a:cs typeface="Calibri" panose="020F0502020204030204" pitchFamily="34" charset="0"/>
              </a:rPr>
              <a:t> – соучредителем).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DFD988-B112-4A34-A111-0B6FDB932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95800"/>
            <a:ext cx="1596790" cy="16766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57A2A2-8078-43E7-B3A3-7EF1CE2F5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475" y="4297524"/>
            <a:ext cx="2289877" cy="2289877"/>
          </a:xfrm>
          <a:prstGeom prst="rect">
            <a:avLst/>
          </a:prstGeom>
        </p:spPr>
      </p:pic>
      <p:pic>
        <p:nvPicPr>
          <p:cNvPr id="2050" name="Picture 2" descr="https://avatars.mds.yandex.net/i?id=57fe8f725bfc4ef76325f9bc57b69055_l-5221406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17" y="4415913"/>
            <a:ext cx="4645025" cy="20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8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7597"/>
            <a:ext cx="10896600" cy="600349"/>
          </a:xfrm>
        </p:spPr>
        <p:txBody>
          <a:bodyPr/>
          <a:lstStyle/>
          <a:p>
            <a:pPr algn="just"/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Экспертиза и контроль, дополнительные гарантии через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78"/>
            <a:ext cx="9096020" cy="73158"/>
          </a:xfrm>
          <a:prstGeom prst="rect">
            <a:avLst/>
          </a:prstGeom>
        </p:spPr>
      </p:pic>
      <p:pic>
        <p:nvPicPr>
          <p:cNvPr id="7" name="Picture 2" descr="Z:\Работа\Подготовка Съезда\Презентация на Съезд\Картинки для шаблона\Лого.gif">
            <a:extLst>
              <a:ext uri="{FF2B5EF4-FFF2-40B4-BE49-F238E27FC236}">
                <a16:creationId xmlns:a16="http://schemas.microsoft.com/office/drawing/2014/main" id="{D2A0D191-2C67-43B3-B213-2811AFBF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48" y="132276"/>
            <a:ext cx="805121" cy="97012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F128B-94FF-44D7-AA8E-5BD6233E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E074-7479-40CC-B13D-0EE2D2BC1CAE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6429" y="890235"/>
            <a:ext cx="10120171" cy="5160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001F5F"/>
                </a:solidFill>
                <a:cs typeface="Calibri" panose="020F0502020204030204" pitchFamily="34" charset="0"/>
              </a:rPr>
              <a:t>а) </a:t>
            </a:r>
            <a:r>
              <a:rPr lang="ru-RU" altLang="ru-RU" sz="3200" dirty="0">
                <a:solidFill>
                  <a:srgbClr val="001F5F"/>
                </a:solidFill>
                <a:cs typeface="Calibri" panose="020F0502020204030204" pitchFamily="34" charset="0"/>
              </a:rPr>
              <a:t>Российское и областное соглашения по социально-трудовым вопросам работников образования;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endParaRPr lang="ru-RU" altLang="ru-RU" sz="3200" dirty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001F5F"/>
                </a:solidFill>
                <a:cs typeface="Calibri" panose="020F0502020204030204" pitchFamily="34" charset="0"/>
              </a:rPr>
              <a:t>б) </a:t>
            </a:r>
            <a:r>
              <a:rPr lang="ru-RU" altLang="ru-RU" sz="3200" dirty="0">
                <a:solidFill>
                  <a:srgbClr val="001F5F"/>
                </a:solidFill>
                <a:cs typeface="Calibri" panose="020F0502020204030204" pitchFamily="34" charset="0"/>
              </a:rPr>
              <a:t>Экспертиза документов различного уровня;</a:t>
            </a: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endParaRPr lang="ru-RU" altLang="ru-RU" sz="3200" dirty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001F5F"/>
                </a:solidFill>
                <a:cs typeface="Calibri" panose="020F0502020204030204" pitchFamily="34" charset="0"/>
              </a:rPr>
              <a:t>в) </a:t>
            </a:r>
            <a:r>
              <a:rPr lang="ru-RU" altLang="ru-RU" sz="3200" dirty="0">
                <a:solidFill>
                  <a:srgbClr val="001F5F"/>
                </a:solidFill>
                <a:cs typeface="Calibri" panose="020F0502020204030204" pitchFamily="34" charset="0"/>
              </a:rPr>
              <a:t>осуществление контроля за безопасными условиями труда. </a:t>
            </a:r>
            <a:endParaRPr lang="ru-RU" altLang="ru-RU" sz="3200" dirty="0">
              <a:solidFill>
                <a:srgbClr val="001F5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9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7597"/>
            <a:ext cx="10896600" cy="600349"/>
          </a:xfrm>
        </p:spPr>
        <p:txBody>
          <a:bodyPr/>
          <a:lstStyle/>
          <a:p>
            <a:pPr algn="just"/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ПОСЛЕКОНКУРСНОЕ ДВИЖЕНИЕ через:</a:t>
            </a:r>
            <a:b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78"/>
            <a:ext cx="9096020" cy="73158"/>
          </a:xfrm>
          <a:prstGeom prst="rect">
            <a:avLst/>
          </a:prstGeom>
        </p:spPr>
      </p:pic>
      <p:pic>
        <p:nvPicPr>
          <p:cNvPr id="7" name="Picture 2" descr="Z:\Работа\Подготовка Съезда\Презентация на Съезд\Картинки для шаблона\Лого.gif">
            <a:extLst>
              <a:ext uri="{FF2B5EF4-FFF2-40B4-BE49-F238E27FC236}">
                <a16:creationId xmlns:a16="http://schemas.microsoft.com/office/drawing/2014/main" id="{D2A0D191-2C67-43B3-B213-2811AFBF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48" y="132276"/>
            <a:ext cx="805121" cy="97012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F128B-94FF-44D7-AA8E-5BD6233E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E074-7479-40CC-B13D-0EE2D2BC1CAE}" type="slidenum">
              <a:rPr lang="ru-RU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6429" y="890235"/>
            <a:ext cx="10348771" cy="5466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12700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001F5F"/>
                </a:solidFill>
                <a:cs typeface="Calibri" panose="020F0502020204030204" pitchFamily="34" charset="0"/>
              </a:rPr>
              <a:t>а) </a:t>
            </a:r>
            <a:r>
              <a:rPr lang="ru-RU" altLang="ru-RU" sz="3200" dirty="0">
                <a:solidFill>
                  <a:srgbClr val="001F5F"/>
                </a:solidFill>
                <a:cs typeface="Calibri" panose="020F0502020204030204" pitchFamily="34" charset="0"/>
              </a:rPr>
              <a:t>участие и представление опыта работы/мастер-классов в роли эксперта на профсоюзных мероприятиях в советах педагогов                     (</a:t>
            </a:r>
            <a:r>
              <a:rPr lang="ru-RU" altLang="ru-RU" sz="3200" b="1" dirty="0">
                <a:solidFill>
                  <a:srgbClr val="FF0000"/>
                </a:solidFill>
                <a:cs typeface="Calibri" panose="020F0502020204030204" pitchFamily="34" charset="0"/>
              </a:rPr>
              <a:t>42 совета</a:t>
            </a:r>
            <a:r>
              <a:rPr lang="ru-RU" altLang="ru-RU" sz="3200" dirty="0">
                <a:solidFill>
                  <a:srgbClr val="001F5F"/>
                </a:solidFill>
                <a:cs typeface="Calibri" panose="020F0502020204030204" pitchFamily="34" charset="0"/>
              </a:rPr>
              <a:t>), наставниках (</a:t>
            </a:r>
            <a:r>
              <a:rPr lang="ru-RU" altLang="ru-RU" sz="3200" b="1" dirty="0">
                <a:solidFill>
                  <a:srgbClr val="FF0000"/>
                </a:solidFill>
                <a:cs typeface="Calibri" panose="020F0502020204030204" pitchFamily="34" charset="0"/>
              </a:rPr>
              <a:t>30 советов</a:t>
            </a:r>
            <a:r>
              <a:rPr lang="ru-RU" altLang="ru-RU" sz="3200" dirty="0">
                <a:solidFill>
                  <a:srgbClr val="001F5F"/>
                </a:solidFill>
                <a:cs typeface="Calibri" panose="020F0502020204030204" pitchFamily="34" charset="0"/>
              </a:rPr>
              <a:t>) при профсоюзных организациях, на профсоюзных уроках и профсоюзных кружках (</a:t>
            </a:r>
            <a:r>
              <a:rPr lang="ru-RU" altLang="ru-RU" sz="3200" b="1" dirty="0">
                <a:solidFill>
                  <a:srgbClr val="FF0000"/>
                </a:solidFill>
                <a:cs typeface="Calibri" panose="020F0502020204030204" pitchFamily="34" charset="0"/>
              </a:rPr>
              <a:t>336 </a:t>
            </a:r>
            <a:r>
              <a:rPr lang="ru-RU" altLang="ru-RU" sz="3200" b="1" dirty="0" err="1">
                <a:solidFill>
                  <a:srgbClr val="FF0000"/>
                </a:solidFill>
                <a:cs typeface="Calibri" panose="020F0502020204030204" pitchFamily="34" charset="0"/>
              </a:rPr>
              <a:t>профкружков</a:t>
            </a:r>
            <a:r>
              <a:rPr lang="ru-RU" altLang="ru-RU" sz="3200" dirty="0" smtClean="0">
                <a:solidFill>
                  <a:srgbClr val="001F5F"/>
                </a:solidFill>
                <a:cs typeface="Calibri" panose="020F0502020204030204" pitchFamily="34" charset="0"/>
              </a:rPr>
              <a:t>).</a:t>
            </a:r>
            <a:endParaRPr lang="ru-RU" altLang="ru-RU" sz="3200" dirty="0">
              <a:solidFill>
                <a:srgbClr val="001F5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809</Words>
  <Application>Microsoft Office PowerPoint</Application>
  <PresentationFormat>Широкоэкранный</PresentationFormat>
  <Paragraphs>140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Trebuchet MS</vt:lpstr>
      <vt:lpstr>Verdana</vt:lpstr>
      <vt:lpstr>Office Theme</vt:lpstr>
      <vt:lpstr>Тема Office</vt:lpstr>
      <vt:lpstr>2_Office Theme</vt:lpstr>
      <vt:lpstr>1_Тема Office</vt:lpstr>
      <vt:lpstr>Презентация PowerPoint</vt:lpstr>
      <vt:lpstr>САМАРСКАЯ ОБЛАСТНАЯ ОРГАНИРЗАЦИЯ ОБЩЕРОССИЙСКОГО ПРОФСОЮЗА ОБРАЗОВАНИЯ - крупнейшая общественная организация в Самарской области</vt:lpstr>
      <vt:lpstr>Основные документы общероссийского профсоюза образования</vt:lpstr>
      <vt:lpstr>Меры поддержки   в рамках    конкурсов     профессионального   мастерства </vt:lpstr>
      <vt:lpstr>1. Меры материальной, моральной, консультационной поддержки через: </vt:lpstr>
      <vt:lpstr>2. Создание условий для профессионального роста через: </vt:lpstr>
      <vt:lpstr>3. Повышение квалификации, проф.мастерства и переподготовка через: </vt:lpstr>
      <vt:lpstr>4. Экспертиза и контроль, дополнительные гарантии через: </vt:lpstr>
      <vt:lpstr>5. ПОСЛЕКОНКУРСНОЕ ДВИЖЕНИЕ через: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OLIGRIGOR</cp:lastModifiedBy>
  <cp:revision>563</cp:revision>
  <cp:lastPrinted>2023-03-10T09:37:58Z</cp:lastPrinted>
  <dcterms:created xsi:type="dcterms:W3CDTF">2022-11-30T00:46:18Z</dcterms:created>
  <dcterms:modified xsi:type="dcterms:W3CDTF">2023-10-12T05:06:35Z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2022-11-30T00:00:00Z</vt:filetime>
  </property>
</Properties>
</file>