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8" r:id="rId2"/>
    <p:sldId id="283" r:id="rId3"/>
    <p:sldId id="285" r:id="rId4"/>
    <p:sldId id="28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Журавлева А.В. (97)" initials="ЖА(" lastIdx="2" clrIdx="0">
    <p:extLst>
      <p:ext uri="{19B8F6BF-5375-455C-9EA6-DF929625EA0E}">
        <p15:presenceInfo xmlns:p15="http://schemas.microsoft.com/office/powerpoint/2012/main" userId="S::zhuravleva.97@sgspu.ru::547801b6-11a7-47dc-8d47-54249d7bd1c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20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733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922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0725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38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9396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197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633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96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24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96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612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561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02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649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19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2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72590-796C-4F40-BF7C-ACC56E7D9365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8F46A8-6CE6-4E53-8934-7B63C08C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04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83768" y="291713"/>
            <a:ext cx="46805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Областное методическое объединение методистов Опорных центров ДОД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5E89549-7BFD-4109-B128-B428365CEC4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4170" y="260648"/>
            <a:ext cx="1913836" cy="151216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133204B-A955-4D0D-9A2C-74BDB78CF824}"/>
              </a:ext>
            </a:extLst>
          </p:cNvPr>
          <p:cNvSpPr txBox="1"/>
          <p:nvPr/>
        </p:nvSpPr>
        <p:spPr>
          <a:xfrm>
            <a:off x="418383" y="2164205"/>
            <a:ext cx="7970041" cy="368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Тема года: </a:t>
            </a:r>
          </a:p>
          <a:p>
            <a:pPr algn="just"/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  <a:p>
            <a:pPr indent="457200" algn="ctr">
              <a:lnSpc>
                <a:spcPct val="107000"/>
              </a:lnSpc>
              <a:spcBef>
                <a:spcPts val="265"/>
              </a:spcBef>
              <a:spcAft>
                <a:spcPts val="800"/>
              </a:spcAft>
            </a:pPr>
            <a:r>
              <a:rPr lang="ru-RU" sz="4000" b="1" dirty="0">
                <a:solidFill>
                  <a:srgbClr val="FF0000"/>
                </a:solidFill>
              </a:rPr>
              <a:t>«Актуальные подходы к формированию </a:t>
            </a:r>
            <a:r>
              <a:rPr lang="ru-RU" sz="4000" b="1">
                <a:solidFill>
                  <a:srgbClr val="FF0000"/>
                </a:solidFill>
              </a:rPr>
              <a:t>содержания ДООП</a:t>
            </a:r>
            <a:r>
              <a:rPr lang="ru-RU" sz="4000" b="1" dirty="0">
                <a:solidFill>
                  <a:srgbClr val="FF0000"/>
                </a:solidFill>
              </a:rPr>
              <a:t>»</a:t>
            </a:r>
          </a:p>
          <a:p>
            <a:pPr algn="just"/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8D1AEB-8098-4B9F-9DDF-48F5F455785C}"/>
              </a:ext>
            </a:extLst>
          </p:cNvPr>
          <p:cNvSpPr txBox="1"/>
          <p:nvPr/>
        </p:nvSpPr>
        <p:spPr>
          <a:xfrm>
            <a:off x="3203848" y="5943533"/>
            <a:ext cx="23839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Самара, 2024</a:t>
            </a:r>
          </a:p>
        </p:txBody>
      </p:sp>
    </p:spTree>
    <p:extLst>
      <p:ext uri="{BB962C8B-B14F-4D97-AF65-F5344CB8AC3E}">
        <p14:creationId xmlns:p14="http://schemas.microsoft.com/office/powerpoint/2010/main" val="1334888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4CAB9B-6A32-9C4B-8428-A3931585344B}"/>
              </a:ext>
            </a:extLst>
          </p:cNvPr>
          <p:cNvSpPr txBox="1"/>
          <p:nvPr/>
        </p:nvSpPr>
        <p:spPr>
          <a:xfrm>
            <a:off x="939750" y="846419"/>
            <a:ext cx="8024738" cy="5390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3B1A3B-3386-A1D9-8CDE-376E70CC0F38}"/>
              </a:ext>
            </a:extLst>
          </p:cNvPr>
          <p:cNvSpPr txBox="1"/>
          <p:nvPr/>
        </p:nvSpPr>
        <p:spPr>
          <a:xfrm>
            <a:off x="315973" y="370125"/>
            <a:ext cx="8699945" cy="5806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8310"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kern="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Анализ состояния программно-методического обеспечения системы дополнительного образования детей осуществлялся по следующим показателям:</a:t>
            </a:r>
          </a:p>
          <a:p>
            <a:pPr indent="448310" algn="just">
              <a:lnSpc>
                <a:spcPct val="107000"/>
              </a:lnSpc>
              <a:spcAft>
                <a:spcPts val="800"/>
              </a:spcAft>
            </a:pPr>
            <a:endParaRPr lang="ru-RU" sz="2400" b="1" kern="100" dirty="0">
              <a:solidFill>
                <a:srgbClr val="FF0000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720"/>
              </a:spcBef>
              <a:spcAft>
                <a:spcPts val="800"/>
              </a:spcAft>
              <a:buFont typeface="Symbol" panose="05050102010706020507" pitchFamily="18" charset="2"/>
              <a:buChar char=""/>
              <a:tabLst>
                <a:tab pos="271145" algn="l"/>
              </a:tabLst>
            </a:pPr>
            <a:r>
              <a:rPr lang="ru-RU" kern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образовательных организаций, реализующих ДООП, по территориям;</a:t>
            </a:r>
            <a:endParaRPr lang="ru-RU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ru-RU" kern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ДООП по территориям;</a:t>
            </a:r>
            <a:endParaRPr lang="ru-RU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720"/>
              </a:spcBef>
              <a:spcAft>
                <a:spcPts val="800"/>
              </a:spcAft>
              <a:buFont typeface="Symbol" panose="05050102010706020507" pitchFamily="18" charset="2"/>
              <a:buChar char=""/>
              <a:tabLst>
                <a:tab pos="271145" algn="l"/>
              </a:tabLst>
            </a:pPr>
            <a:r>
              <a:rPr lang="ru-RU" kern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ДООП по направленностям;</a:t>
            </a:r>
            <a:endParaRPr lang="ru-RU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430"/>
              </a:spcBef>
              <a:spcAft>
                <a:spcPts val="800"/>
              </a:spcAft>
              <a:buFont typeface="Symbol" panose="05050102010706020507" pitchFamily="18" charset="2"/>
              <a:buChar char=""/>
              <a:tabLst>
                <a:tab pos="271145" algn="l"/>
              </a:tabLst>
            </a:pPr>
            <a:r>
              <a:rPr lang="ru-RU" kern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ДООП по срокам реализации и уровням освоения содержания;</a:t>
            </a:r>
            <a:endParaRPr lang="ru-RU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910"/>
              </a:spcBef>
              <a:spcAft>
                <a:spcPts val="800"/>
              </a:spcAft>
              <a:buFont typeface="Symbol" panose="05050102010706020507" pitchFamily="18" charset="2"/>
              <a:buChar char=""/>
              <a:tabLst>
                <a:tab pos="271145" algn="l"/>
              </a:tabLst>
            </a:pPr>
            <a:r>
              <a:rPr lang="ru-RU" kern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ДООП по часовой нагрузке в неделю;</a:t>
            </a:r>
            <a:endParaRPr lang="ru-RU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910"/>
              </a:spcBef>
              <a:spcAft>
                <a:spcPts val="800"/>
              </a:spcAft>
              <a:buFont typeface="Symbol" panose="05050102010706020507" pitchFamily="18" charset="2"/>
              <a:buChar char=""/>
              <a:tabLst>
                <a:tab pos="271145" algn="l"/>
              </a:tabLst>
            </a:pPr>
            <a:r>
              <a:rPr lang="ru-RU" kern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ДООП по типу финансирования;</a:t>
            </a:r>
            <a:endParaRPr lang="ru-RU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430"/>
              </a:spcBef>
              <a:spcAft>
                <a:spcPts val="800"/>
              </a:spcAft>
              <a:buFont typeface="Symbol" panose="05050102010706020507" pitchFamily="18" charset="2"/>
              <a:buChar char=""/>
              <a:tabLst>
                <a:tab pos="271145" algn="l"/>
              </a:tabLst>
            </a:pPr>
            <a:r>
              <a:rPr lang="ru-RU" kern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ДООП   по особенностям структурирования </a:t>
            </a:r>
          </a:p>
          <a:p>
            <a:pPr lvl="0" algn="just">
              <a:lnSpc>
                <a:spcPct val="107000"/>
              </a:lnSpc>
              <a:spcBef>
                <a:spcPts val="430"/>
              </a:spcBef>
              <a:spcAft>
                <a:spcPts val="800"/>
              </a:spcAft>
              <a:tabLst>
                <a:tab pos="271145" algn="l"/>
              </a:tabLst>
            </a:pPr>
            <a:r>
              <a:rPr lang="ru-RU" kern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 использованию современных образовательных технологий;</a:t>
            </a:r>
            <a:endParaRPr lang="ru-RU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Изображение выглядит как мультфильм, графическая вставка, иллюстрация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91EC4372-C9BC-5324-174A-55A632A4EE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735" y="4238671"/>
            <a:ext cx="2255513" cy="191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9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B7B117F-2049-30CE-690C-546BFBED007F}"/>
              </a:ext>
            </a:extLst>
          </p:cNvPr>
          <p:cNvSpPr txBox="1"/>
          <p:nvPr/>
        </p:nvSpPr>
        <p:spPr>
          <a:xfrm>
            <a:off x="179512" y="428178"/>
            <a:ext cx="878497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</a:rPr>
              <a:t>Вызовы, определяющие актуальные подходы к формированию содержания современных ДООП: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</a:rPr>
              <a:t>недостаточное использование дистанционных образовательных технологий и сетевой формы обучения;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</a:rPr>
              <a:t>недостаточный уровень индивидуализации образовательного процесса через реализацию индивидуальных учебных планов, обновление методов и технологий, в том числе через внедрение разноуровневого и конвергентного подходов;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</a:rPr>
              <a:t>низкий уровень подготовленности педагогов к работе с детьми инвалидами и детьми с ОВЗ;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</a:rPr>
              <a:t>снижение качества и количества программ естественно-научной, туристско-краеведческой направленностей;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</a:rPr>
              <a:t>усиление воспитательного компонента в ДООП и в разработке комплексных воспитательных программ ОО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944B45-7AC8-537C-ED59-820C13EB4879}"/>
              </a:ext>
            </a:extLst>
          </p:cNvPr>
          <p:cNvSpPr txBox="1"/>
          <p:nvPr/>
        </p:nvSpPr>
        <p:spPr>
          <a:xfrm>
            <a:off x="3419872" y="36450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3076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5F8FF2-DBF8-E2C5-134E-B385A0C303FF}"/>
              </a:ext>
            </a:extLst>
          </p:cNvPr>
          <p:cNvSpPr txBox="1"/>
          <p:nvPr/>
        </p:nvSpPr>
        <p:spPr>
          <a:xfrm>
            <a:off x="251520" y="908720"/>
            <a:ext cx="8352929" cy="1608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80"/>
              </a:lnSpc>
              <a:spcAft>
                <a:spcPts val="750"/>
              </a:spcAft>
            </a:pPr>
            <a:endParaRPr lang="ru-RU" sz="2000" dirty="0">
              <a:solidFill>
                <a:srgbClr val="333333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680"/>
              </a:lnSpc>
              <a:spcAft>
                <a:spcPts val="750"/>
              </a:spcAft>
            </a:pPr>
            <a:endParaRPr lang="ru-RU" sz="2000" dirty="0">
              <a:solidFill>
                <a:srgbClr val="333333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680"/>
              </a:lnSpc>
              <a:spcAft>
                <a:spcPts val="750"/>
              </a:spcAft>
            </a:pPr>
            <a:endParaRPr lang="ru-RU" sz="2000" dirty="0">
              <a:solidFill>
                <a:srgbClr val="333333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Спасибо за внимание!</a:t>
            </a:r>
          </a:p>
        </p:txBody>
      </p:sp>
      <p:pic>
        <p:nvPicPr>
          <p:cNvPr id="4" name="Рисунок 3" descr="Изображение выглядит как графическая вставка, иллюстрация, Графика,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BB9ABA67-8FD8-31EE-5DE9-E31BB1DB29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105822"/>
            <a:ext cx="5760640" cy="3268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11621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1251</TotalTime>
  <Words>176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Symbol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Журавлева</dc:creator>
  <cp:lastModifiedBy>Журавлева А.В. (97)</cp:lastModifiedBy>
  <cp:revision>33</cp:revision>
  <cp:lastPrinted>2022-03-04T11:49:12Z</cp:lastPrinted>
  <dcterms:created xsi:type="dcterms:W3CDTF">2020-10-28T05:34:57Z</dcterms:created>
  <dcterms:modified xsi:type="dcterms:W3CDTF">2024-10-17T06:29:19Z</dcterms:modified>
</cp:coreProperties>
</file>