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4"/>
  </p:sldMasterIdLst>
  <p:notesMasterIdLst>
    <p:notesMasterId r:id="rId46"/>
  </p:notesMasterIdLst>
  <p:handoutMasterIdLst>
    <p:handoutMasterId r:id="rId47"/>
  </p:handoutMasterIdLst>
  <p:sldIdLst>
    <p:sldId id="274" r:id="rId5"/>
    <p:sldId id="256" r:id="rId6"/>
    <p:sldId id="259" r:id="rId7"/>
    <p:sldId id="267" r:id="rId8"/>
    <p:sldId id="257" r:id="rId9"/>
    <p:sldId id="270" r:id="rId10"/>
    <p:sldId id="271" r:id="rId11"/>
    <p:sldId id="272" r:id="rId12"/>
    <p:sldId id="273" r:id="rId13"/>
    <p:sldId id="280" r:id="rId14"/>
    <p:sldId id="277" r:id="rId15"/>
    <p:sldId id="278" r:id="rId16"/>
    <p:sldId id="279" r:id="rId17"/>
    <p:sldId id="276" r:id="rId18"/>
    <p:sldId id="289" r:id="rId19"/>
    <p:sldId id="290" r:id="rId20"/>
    <p:sldId id="291" r:id="rId21"/>
    <p:sldId id="294" r:id="rId22"/>
    <p:sldId id="295" r:id="rId23"/>
    <p:sldId id="293" r:id="rId24"/>
    <p:sldId id="296" r:id="rId25"/>
    <p:sldId id="297" r:id="rId26"/>
    <p:sldId id="298" r:id="rId27"/>
    <p:sldId id="299" r:id="rId28"/>
    <p:sldId id="328" r:id="rId29"/>
    <p:sldId id="300" r:id="rId30"/>
    <p:sldId id="281" r:id="rId31"/>
    <p:sldId id="282" r:id="rId32"/>
    <p:sldId id="283" r:id="rId33"/>
    <p:sldId id="284" r:id="rId34"/>
    <p:sldId id="286" r:id="rId35"/>
    <p:sldId id="287" r:id="rId36"/>
    <p:sldId id="285" r:id="rId37"/>
    <p:sldId id="288" r:id="rId38"/>
    <p:sldId id="301" r:id="rId39"/>
    <p:sldId id="302" r:id="rId40"/>
    <p:sldId id="303" r:id="rId41"/>
    <p:sldId id="304" r:id="rId42"/>
    <p:sldId id="306" r:id="rId43"/>
    <p:sldId id="305" r:id="rId44"/>
    <p:sldId id="268" r:id="rId45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E3E"/>
    <a:srgbClr val="6D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7853C-536D-4A76-A0AE-DD22124D55A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4328" autoAdjust="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73EDD3B8-5E68-48E9-AAB1-5DE570C28E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A897E35-4312-4077-83D3-69953080BC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715CE6E-8B7A-4428-8872-53D818A7521E}" type="datetime1">
              <a:rPr lang="ru-RU" smtClean="0"/>
              <a:pPr rtl="0"/>
              <a:t>04.10.2023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5853C52-2B92-4B9E-86F4-DB78684BEC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D20E0EA4-BAD2-4335-9446-CA4CCFEC14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D65BC62-3B36-43F8-8B69-D6E5E743DA31}" type="slidenum">
              <a:rPr lang="ru-RU" smtClean="0"/>
              <a:pPr rt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5184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563F55-2CAB-4E4E-B51A-EEB550E0289F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6AEB063-7F11-4E3B-BA52-07405B1C2D9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8629302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Заголовок должен быть конкретным и недвусмысленным. Используйте подзаголовок, чтобы уточнить контекст речи.</a:t>
            </a:r>
          </a:p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Цель — привлечь внимание аудитории с помощью цитаты, впечатляющей статистики или факта.  Необязательно привлекать внимание именно к слайду.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455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401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401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401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401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Заголовок должен быть конкретным и недвусмысленным. Используйте подзаголовок, чтобы уточнить контекст речи.</a:t>
            </a:r>
          </a:p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Цель — привлечь внимание аудитории с помощью цитаты, впечатляющей статистики или факта.  Необязательно привлекать внимание именно к слайду.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536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Посвятите весь этот слайд тезисному утверждению.  Это причина, по которой вы выступаете с докладом.  Используйте это время, чтобы раскрыть три основных пункта речи (слайды 4, 5 и 6) в качестве общей информации для направления доклада: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1]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2]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3]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 должен быть переход к первому основному пункту и следующему слайду.</a:t>
            </a:r>
          </a:p>
          <a:p>
            <a:pPr rtl="0"/>
            <a:endParaRPr lang="ru-RU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3947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качестве контраргумента нужно привести аргумент, который высказывается против рассматриваемой темы чаще всего.  Цель этого слайда — рассмотреть контраргумент таким образом, чтобы укрепить первоначальную тему.  Обязательно рассмотрите каждый элемент возражения против темы.  При рассмотрении каждого элемента обоснования развивайте мысль, выраженную с помощью текста на слайде.  Не забудьте о переходе к заключительному слайду — к этапу действия.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185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795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363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850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Посвятите весь этот слайд тезисному утверждению.  Это причина, по которой вы выступаете с докладом.  Используйте это время, чтобы раскрыть три основных пункта речи (слайды 4, 5 и 6) в качестве общей информации для направления доклада: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1]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2]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3]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 должен быть переход к первому основному пункту и следующему слайду.</a:t>
            </a:r>
          </a:p>
          <a:p>
            <a:pPr rtl="0"/>
            <a:endParaRPr lang="ru-RU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0273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Заголовок должен быть конкретным и недвусмысленным. Используйте подзаголовок, чтобы уточнить контекст речи.</a:t>
            </a:r>
          </a:p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Цель — привлечь внимание аудитории с помощью цитаты, впечатляющей статистики или факта.  Необязательно привлекать внимание именно к слайду.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8495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Посвятите весь этот слайд тезисному утверждению.  Это причина, по которой вы выступаете с докладом.  Используйте это время, чтобы раскрыть три основных пункта речи (слайды 4, 5 и 6) в качестве общей информации для направления доклада: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1]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2]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3]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 должен быть переход к первому основному пункту и следующему слайду.</a:t>
            </a:r>
          </a:p>
          <a:p>
            <a:pPr rtl="0"/>
            <a:endParaRPr lang="ru-RU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4296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качестве контраргумента нужно привести аргумент, который высказывается против рассматриваемой темы чаще всего.  Цель этого слайда — рассмотреть контраргумент таким образом, чтобы укрепить первоначальную тему.  Обязательно рассмотрите каждый элемент возражения против темы.  При рассмотрении каждого элемента обоснования развивайте мысль, выраженную с помощью текста на слайде.  Не забудьте о переходе к заключительному слайду — к этапу действия.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1674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5653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0432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1356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Заголовок должен быть конкретным и недвусмысленным. Используйте подзаголовок, чтобы уточнить контекст речи.</a:t>
            </a:r>
          </a:p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Цель — привлечь внимание аудитории с помощью цитаты, впечатляющей статистики или факта.  Необязательно привлекать внимание именно к слайду.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8338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Посвятите весь этот слайд тезисному утверждению.  Это причина, по которой вы выступаете с докладом.  Используйте это время, чтобы раскрыть три основных пункта речи (слайды 4, 5 и 6) в качестве общей информации для направления доклада: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1]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2]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3]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 должен быть переход к первому основному пункту и следующему слайду.</a:t>
            </a:r>
          </a:p>
          <a:p>
            <a:pPr rtl="0"/>
            <a:endParaRPr lang="ru-RU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7149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качестве контраргумента нужно привести аргумент, который высказывается против рассматриваемой темы чаще всего.  Цель этого слайда — рассмотреть контраргумент таким образом, чтобы укрепить первоначальную тему.  Обязательно рассмотрите каждый элемент возражения против темы.  При рассмотрении каждого элемента обоснования развивайте мысль, выраженную с помощью текста на слайде.  Не забудьте о переходе к заключительному слайду — к этапу действия.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6190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934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качестве контраргумента нужно привести аргумент, который высказывается против рассматриваемой темы чаще всего.  Цель этого слайда — рассмотреть контраргумент таким образом, чтобы укрепить первоначальную тему.  Обязательно рассмотрите каждый элемент возражения против темы.  При рассмотрении каждого элемента обоснования развивайте мысль, выраженную с помощью текста на слайде.  Не забудьте о переходе к заключительному слайду — к этапу действия.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417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836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8134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8042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4006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Заголовок должен быть конкретным и недвусмысленным. Используйте подзаголовок, чтобы уточнить контекст речи.</a:t>
            </a:r>
          </a:p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Цель — привлечь внимание аудитории с помощью цитаты, впечатляющей статистики или факта.  Необязательно привлекать внимание именно к слайду.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4796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Посвятите весь этот слайд тезисному утверждению.  Это причина, по которой вы выступаете с докладом.  Используйте это время, чтобы раскрыть три основных пункта речи (слайды 4, 5 и 6) в качестве общей информации для направления доклада: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1]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2]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3]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 должен быть переход к первому основному пункту и следующему слайду.</a:t>
            </a:r>
          </a:p>
          <a:p>
            <a:pPr rtl="0"/>
            <a:endParaRPr lang="ru-RU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4169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качестве контраргумента нужно привести аргумент, который высказывается против рассматриваемой темы чаще всего.  Цель этого слайда — рассмотреть контраргумент таким образом, чтобы укрепить первоначальную тему.  Обязательно рассмотрите каждый элемент возражения против темы.  При рассмотрении каждого элемента обоснования развивайте мысль, выраженную с помощью текста на слайде.  Не забудьте о переходе к заключительному слайду — к этапу действия.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2153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7984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9366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909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40134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 действия — это то, что аудитория должна выполнить или осмыслить в связи с темой.  Идея должна быть выражена в одном предложении, четко передающему глубокую мысль. Можно также переформулировать тезисное утверждение в виде действия.  Цель этого слайда — оставить аудитории понятное сообщение с информацией о том, что нужно сделать или осмыслить после доклада.  Иногда неплохо закончить свою речь мощной цитатой или картинкой.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257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помощью фоновых пунктов можно публиковать сведения, не относящиеся к широко известным или к тем, которые аудитория должна будет понять в контексте доклада.</a:t>
            </a:r>
          </a:p>
          <a:p>
            <a:pPr rtl="0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 читайте эти основные пункты прямо из PowerPoint, а раскрывайте их значение во время доклада.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401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Заголовок должен быть конкретным и недвусмысленным. Используйте подзаголовок, чтобы уточнить контекст речи.</a:t>
            </a:r>
          </a:p>
          <a:p>
            <a:pPr rtl="0"/>
            <a:r>
              <a:rPr lang="ru-RU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Цель — привлечь внимание аудитории с помощью цитаты, впечатляющей статистики или факта.  Необязательно привлекать внимание именно к слайду.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455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Посвятите весь этот слайд тезисному утверждению.  Это причина, по которой вы выступаете с докладом.  Используйте это время, чтобы раскрыть три основных пункта речи (слайды 4, 5 и 6) в качестве общей информации для направления доклада: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1]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2]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[введите здесь основной пункт № 3]</a:t>
            </a:r>
          </a:p>
          <a:p>
            <a:pPr rtl="0"/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 должен быть переход к первому основному пункту и следующему слайду.</a:t>
            </a:r>
          </a:p>
          <a:p>
            <a:pPr rtl="0"/>
            <a:endParaRPr lang="ru-RU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027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качестве контраргумента нужно привести аргумент, который высказывается против рассматриваемой темы чаще всего.  Цель этого слайда — рассмотреть контраргумент таким образом, чтобы укрепить первоначальную тему.  Обязательно рассмотрите каждый элемент возражения против темы.  При рассмотрении каждого элемента обоснования развивайте мысль, выраженную с помощью текста на слайде.  Не забудьте о переходе к заключительному слайду — к этапу действия.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41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качестве контраргумента нужно привести аргумент, который высказывается против рассматриваемой темы чаще всего.  Цель этого слайда — рассмотреть контраргумент таким образом, чтобы укрепить первоначальную тему.  Обязательно рассмотрите каждый элемент возражения против темы.  При рассмотрении каждого элемента обоснования развивайте мысль, выраженную с помощью текста на слайде.  Не забудьте о переходе к заключительному слайду — к этапу действия.</a:t>
            </a:r>
          </a:p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AEB063-7F11-4E3B-BA52-07405B1C2D95}" type="slidenum">
              <a:rPr lang="ru-RU" smtClean="0"/>
              <a:pPr rtl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41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381388F-6D01-4763-9497-2C5F78AF5477}"/>
              </a:ext>
            </a:extLst>
          </p:cNvPr>
          <p:cNvSpPr/>
          <p:nvPr userDrawn="1"/>
        </p:nvSpPr>
        <p:spPr>
          <a:xfrm>
            <a:off x="0" y="4818185"/>
            <a:ext cx="12192000" cy="2039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олилиния 6"/>
          <p:cNvSpPr/>
          <p:nvPr/>
        </p:nvSpPr>
        <p:spPr bwMode="ltGray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 rtlCol="0"/>
          <a:lstStyle>
            <a:lvl1pPr algn="ctr">
              <a:defRPr sz="54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rtlCol="0" anchor="t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48C15D-1182-49BC-BDB3-CB0CBCD227D5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7432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7"/>
          <p:cNvSpPr/>
          <p:nvPr/>
        </p:nvSpPr>
        <p:spPr bwMode="ltGray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606669"/>
            <a:ext cx="10561418" cy="3813527"/>
          </a:xfrm>
        </p:spPr>
        <p:txBody>
          <a:bodyPr rtlCol="0" anchor="ctr" anchorCtr="0"/>
          <a:lstStyle>
            <a:lvl1pPr algn="ctr">
              <a:defRPr sz="48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rtlCol="0" anchor="ctr" anchorCtr="0">
            <a:no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098865-F4B5-45A3-BD1F-E35651101E17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7640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 anchor="ctr" anchorCtr="0"/>
          <a:lstStyle>
            <a:lvl1pPr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0FA7DC-137C-4E49-A009-8A99388DD81A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55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 anchor="ctr" anchorCtr="0"/>
          <a:lstStyle>
            <a:lvl1pPr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B193FC-6C50-4AD9-8075-C1C503C6B356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898126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EF27DC-AADB-4A11-B262-3276EAECEE03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40365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/>
          <p:cNvSpPr>
            <a:spLocks noChangeAspect="1"/>
          </p:cNvSpPr>
          <p:nvPr/>
        </p:nvSpPr>
        <p:spPr bwMode="ltGray">
          <a:xfrm>
            <a:off x="1073151" y="446087"/>
            <a:ext cx="3547533" cy="2838449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ffectLst>
            <a:innerShdw blurRad="114300">
              <a:prstClr val="black"/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2576512"/>
          </a:xfrm>
        </p:spPr>
        <p:txBody>
          <a:bodyPr rtlCol="0" anchor="ctr" anchorCtr="0"/>
          <a:lstStyle>
            <a:lvl1pPr algn="l">
              <a:defRPr sz="40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073151" y="3022600"/>
            <a:ext cx="3547533" cy="2838449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2D55B6-3E31-452E-BDF4-03F8B62BC94A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05611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6"/>
          <p:cNvSpPr>
            <a:spLocks noChangeAspect="1"/>
          </p:cNvSpPr>
          <p:nvPr/>
        </p:nvSpPr>
        <p:spPr bwMode="ltGray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rtlCol="0" anchor="ctr" anchorCtr="0"/>
          <a:lstStyle>
            <a:lvl1pPr algn="l">
              <a:defRPr sz="40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rtlCol="0"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9" name="Текст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rtlCol="0" anchor="t" anchorCtr="0">
            <a:normAutofit/>
          </a:bodyPr>
          <a:lstStyle>
            <a:lvl1pPr marL="0" indent="0" algn="l">
              <a:buFontTx/>
              <a:buNone/>
              <a:defRPr sz="2800"/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5D885D-C7AA-476D-BA7F-CFE12D37BE79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140964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6"/>
          <p:cNvSpPr>
            <a:spLocks noChangeAspect="1"/>
          </p:cNvSpPr>
          <p:nvPr/>
        </p:nvSpPr>
        <p:spPr bwMode="ltGray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Заголовок 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 rtlCol="0" anchor="ctr" anchorCtr="0"/>
          <a:lstStyle>
            <a:lvl1pPr algn="l">
              <a:defRPr sz="40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rtlCol="0" anchor="ctr" anchorCtr="0">
            <a:normAutofit/>
          </a:bodyPr>
          <a:lstStyle>
            <a:lvl1pPr marL="0" indent="0" algn="ctr">
              <a:buFontTx/>
              <a:buNone/>
              <a:defRPr sz="2800"/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3030BA-C2BB-467F-A9E1-6234B9A47349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684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/>
          <p:cNvSpPr>
            <a:spLocks noChangeAspect="1"/>
          </p:cNvSpPr>
          <p:nvPr/>
        </p:nvSpPr>
        <p:spPr bwMode="ltGray">
          <a:xfrm>
            <a:off x="7669651" y="0"/>
            <a:ext cx="4522349" cy="5861051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3754460" cy="5134798"/>
          </a:xfrm>
        </p:spPr>
        <p:txBody>
          <a:bodyPr vert="horz" rtlCol="0" anchor="ctr" anchorCtr="1"/>
          <a:lstStyle>
            <a:lvl1pPr algn="l"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horz" rtlCol="0" anchor="ctr" anchorCtr="1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024773-984D-4F67-B954-8CE47D21244A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8369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 anchor="ctr" anchorCtr="0"/>
          <a:lstStyle>
            <a:lvl1pPr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  <a:noFill/>
          <a:ln w="25400">
            <a:gradFill>
              <a:gsLst>
                <a:gs pos="50000">
                  <a:schemeClr val="bg2"/>
                </a:gs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211D4F-4A39-485C-AE52-E868657F7298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9" name="Объект 2">
            <a:extLst>
              <a:ext uri="{FF2B5EF4-FFF2-40B4-BE49-F238E27FC236}">
                <a16:creationId xmlns="" xmlns:a16="http://schemas.microsoft.com/office/drawing/2014/main" id="{2A4059F8-A688-4FFE-AA79-3B6D811FA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22287"/>
            <a:ext cx="5181600" cy="3638764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36491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содержимое раздела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7"/>
          <p:cNvSpPr/>
          <p:nvPr/>
        </p:nvSpPr>
        <p:spPr bwMode="ltGray">
          <a:xfrm>
            <a:off x="0" y="1"/>
            <a:ext cx="12192000" cy="6251330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514" y="451513"/>
            <a:ext cx="11288972" cy="5149187"/>
          </a:xfrm>
        </p:spPr>
        <p:txBody>
          <a:bodyPr rtlCol="0" anchor="ctr" anchorCtr="0"/>
          <a:lstStyle>
            <a:lvl1pPr algn="ctr">
              <a:defRPr sz="48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9E880F-36F8-4C99-B0E2-60519C06D931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7319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тип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6"/>
          <p:cNvSpPr/>
          <p:nvPr/>
        </p:nvSpPr>
        <p:spPr bwMode="ltGray">
          <a:xfrm flipH="1">
            <a:off x="12699" y="0"/>
            <a:ext cx="6004585" cy="204197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451514" y="375313"/>
            <a:ext cx="5114017" cy="1139895"/>
          </a:xfrm>
        </p:spPr>
        <p:txBody>
          <a:bodyPr rtlCol="0"/>
          <a:lstStyle>
            <a:lvl1pPr algn="l"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451514" y="2222287"/>
            <a:ext cx="5553071" cy="3638763"/>
          </a:xfrm>
          <a:ln w="25400">
            <a:gradFill>
              <a:gsLst>
                <a:gs pos="0">
                  <a:schemeClr val="bg2"/>
                </a:gs>
                <a:gs pos="50000">
                  <a:srgbClr val="4A3030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CD49A3-0C15-4C1E-82D9-DBFFE234EE4B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9" name="Объект 9">
            <a:extLst>
              <a:ext uri="{FF2B5EF4-FFF2-40B4-BE49-F238E27FC236}">
                <a16:creationId xmlns="" xmlns:a16="http://schemas.microsoft.com/office/drawing/2014/main" id="{C95D556F-51D2-4EF4-B60F-D319BF2328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56099" y="375312"/>
            <a:ext cx="5186363" cy="5485737"/>
          </a:xfrm>
        </p:spPr>
        <p:txBody>
          <a:bodyPr rtlCol="0" anchor="t" anchorCtr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4464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 тип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6"/>
          <p:cNvSpPr/>
          <p:nvPr/>
        </p:nvSpPr>
        <p:spPr bwMode="ltGray">
          <a:xfrm flipH="1">
            <a:off x="6187414" y="0"/>
            <a:ext cx="6004583" cy="204197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632696" y="359551"/>
            <a:ext cx="5114017" cy="1139895"/>
          </a:xfrm>
        </p:spPr>
        <p:txBody>
          <a:bodyPr rtlCol="0"/>
          <a:lstStyle>
            <a:lvl1pPr algn="l"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451514" y="451513"/>
            <a:ext cx="5553071" cy="5409537"/>
          </a:xfrm>
        </p:spPr>
        <p:txBody>
          <a:bodyPr rtlCol="0" anchor="t" anchorCtr="0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 rtl="0"/>
            <a:r>
              <a:rPr lang="ru-RU" noProof="0"/>
              <a:t>Редактирование основных стилей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354563" y="2222287"/>
            <a:ext cx="5553071" cy="3638764"/>
          </a:xfrm>
          <a:ln>
            <a:gradFill>
              <a:gsLst>
                <a:gs pos="0">
                  <a:schemeClr val="bg2"/>
                </a:gs>
                <a:gs pos="5000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CFB890-90CD-47DC-945E-917D8AAB2421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8703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: Фигура 13">
            <a:extLst>
              <a:ext uri="{FF2B5EF4-FFF2-40B4-BE49-F238E27FC236}">
                <a16:creationId xmlns="" xmlns:a16="http://schemas.microsoft.com/office/drawing/2014/main" id="{B2B99B50-4971-48A5-8202-4CC55C7F97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7999"/>
          </a:xfrm>
          <a:custGeom>
            <a:avLst/>
            <a:gdLst>
              <a:gd name="connsiteX0" fmla="*/ 404916 w 6526400"/>
              <a:gd name="connsiteY0" fmla="*/ 0 h 6857999"/>
              <a:gd name="connsiteX1" fmla="*/ 1425163 w 6526400"/>
              <a:gd name="connsiteY1" fmla="*/ 0 h 6857999"/>
              <a:gd name="connsiteX2" fmla="*/ 2955534 w 6526400"/>
              <a:gd name="connsiteY2" fmla="*/ 0 h 6857999"/>
              <a:gd name="connsiteX3" fmla="*/ 6526400 w 6526400"/>
              <a:gd name="connsiteY3" fmla="*/ 0 h 6857999"/>
              <a:gd name="connsiteX4" fmla="*/ 6526400 w 6526400"/>
              <a:gd name="connsiteY4" fmla="*/ 6857999 h 6857999"/>
              <a:gd name="connsiteX5" fmla="*/ 404916 w 6526400"/>
              <a:gd name="connsiteY5" fmla="*/ 6857999 h 6857999"/>
              <a:gd name="connsiteX6" fmla="*/ 377830 w 6526400"/>
              <a:gd name="connsiteY6" fmla="*/ 2463800 h 6857999"/>
              <a:gd name="connsiteX7" fmla="*/ 0 w 6526400"/>
              <a:gd name="connsiteY7" fmla="*/ 2203407 h 6857999"/>
              <a:gd name="connsiteX8" fmla="*/ 391373 w 6526400"/>
              <a:gd name="connsiteY8" fmla="*/ 1854200 h 6857999"/>
              <a:gd name="connsiteX9" fmla="*/ 404916 w 6526400"/>
              <a:gd name="connsiteY9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26400" h="6857999">
                <a:moveTo>
                  <a:pt x="404916" y="0"/>
                </a:moveTo>
                <a:lnTo>
                  <a:pt x="1425163" y="0"/>
                </a:lnTo>
                <a:lnTo>
                  <a:pt x="2955534" y="0"/>
                </a:lnTo>
                <a:lnTo>
                  <a:pt x="6526400" y="0"/>
                </a:lnTo>
                <a:lnTo>
                  <a:pt x="6526400" y="6857999"/>
                </a:lnTo>
                <a:lnTo>
                  <a:pt x="404916" y="6857999"/>
                </a:lnTo>
                <a:lnTo>
                  <a:pt x="377830" y="2463800"/>
                </a:lnTo>
                <a:lnTo>
                  <a:pt x="0" y="2203407"/>
                </a:lnTo>
                <a:lnTo>
                  <a:pt x="391373" y="1854200"/>
                </a:lnTo>
                <a:cubicBezTo>
                  <a:pt x="395887" y="1282700"/>
                  <a:pt x="400402" y="571500"/>
                  <a:pt x="404916" y="0"/>
                </a:cubicBezTo>
                <a:close/>
              </a:path>
            </a:pathLst>
          </a:cu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396" y="311813"/>
            <a:ext cx="5334448" cy="1453488"/>
          </a:xfrm>
          <a:effectLst/>
        </p:spPr>
        <p:txBody>
          <a:bodyPr rtlCol="0" anchor="b">
            <a:normAutofit/>
          </a:bodyPr>
          <a:lstStyle>
            <a:lvl1pPr algn="l">
              <a:defRPr sz="4000" b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 rtlCol="0"/>
          <a:lstStyle/>
          <a:p>
            <a:pPr rtl="0"/>
            <a:fld id="{3BEDC295-C750-446A-8ADD-12EB0116A7B8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2" name="Текст 3">
            <a:extLst>
              <a:ext uri="{FF2B5EF4-FFF2-40B4-BE49-F238E27FC236}">
                <a16:creationId xmlns="" xmlns:a16="http://schemas.microsoft.com/office/drawing/2014/main" id="{EB4FB892-38DF-40F9-B034-BC1E61FC6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396" y="2057400"/>
            <a:ext cx="5334448" cy="3811588"/>
          </a:xfrm>
        </p:spPr>
        <p:txBody>
          <a:bodyPr rtlCol="0" anchor="t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9730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 — Заголовок и содержимо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 anchor="ctr" anchorCtr="0"/>
          <a:lstStyle>
            <a:lvl1pPr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810001" y="2222287"/>
            <a:ext cx="10571998" cy="3638764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 rtl="0"/>
            <a:r>
              <a:rPr lang="ru-RU" noProof="0"/>
              <a:t>Редактирование основных стилей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CB5FA3-01BC-4A48-9607-979805D440C5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3768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анорамный 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4489884"/>
            <a:ext cx="10561418" cy="1426004"/>
          </a:xfrm>
        </p:spPr>
        <p:txBody>
          <a:bodyPr rtlCol="0" anchor="ctr" anchorCtr="0">
            <a:normAutofit/>
          </a:bodyPr>
          <a:lstStyle>
            <a:lvl1pPr algn="ctr">
              <a:defRPr sz="4000" b="0">
                <a:ln>
                  <a:noFill/>
                </a:ln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6DB4B2-7128-4FAB-9796-4A8596B2F5BE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9" name="Объект 8">
            <a:extLst>
              <a:ext uri="{FF2B5EF4-FFF2-40B4-BE49-F238E27FC236}">
                <a16:creationId xmlns="" xmlns:a16="http://schemas.microsoft.com/office/drawing/2014/main" id="{EC1FEB3F-0898-4AE0-B8C4-970BF80A3766}"/>
              </a:ext>
            </a:extLst>
          </p:cNvPr>
          <p:cNvSpPr>
            <a:spLocks noGrp="1"/>
          </p:cNvSpPr>
          <p:nvPr>
            <p:ph sz="quarter" idx="14"/>
          </p:nvPr>
        </p:nvSpPr>
        <p:spPr bwMode="ltGray">
          <a:xfrm>
            <a:off x="-5291" y="-57584"/>
            <a:ext cx="12192000" cy="4851400"/>
          </a:xfrm>
          <a:custGeom>
            <a:avLst/>
            <a:gdLst>
              <a:gd name="connsiteX0" fmla="*/ 0 w 10561638"/>
              <a:gd name="connsiteY0" fmla="*/ 0 h 3937000"/>
              <a:gd name="connsiteX1" fmla="*/ 1760273 w 10561638"/>
              <a:gd name="connsiteY1" fmla="*/ 0 h 3937000"/>
              <a:gd name="connsiteX2" fmla="*/ 1760273 w 10561638"/>
              <a:gd name="connsiteY2" fmla="*/ 0 h 3937000"/>
              <a:gd name="connsiteX3" fmla="*/ 4400683 w 10561638"/>
              <a:gd name="connsiteY3" fmla="*/ 0 h 3937000"/>
              <a:gd name="connsiteX4" fmla="*/ 10561638 w 10561638"/>
              <a:gd name="connsiteY4" fmla="*/ 0 h 3937000"/>
              <a:gd name="connsiteX5" fmla="*/ 10561638 w 10561638"/>
              <a:gd name="connsiteY5" fmla="*/ 2296583 h 3937000"/>
              <a:gd name="connsiteX6" fmla="*/ 10561638 w 10561638"/>
              <a:gd name="connsiteY6" fmla="*/ 2296583 h 3937000"/>
              <a:gd name="connsiteX7" fmla="*/ 10561638 w 10561638"/>
              <a:gd name="connsiteY7" fmla="*/ 3280833 h 3937000"/>
              <a:gd name="connsiteX8" fmla="*/ 10561638 w 10561638"/>
              <a:gd name="connsiteY8" fmla="*/ 3937000 h 3937000"/>
              <a:gd name="connsiteX9" fmla="*/ 4400683 w 10561638"/>
              <a:gd name="connsiteY9" fmla="*/ 3937000 h 3937000"/>
              <a:gd name="connsiteX10" fmla="*/ 2077263 w 10561638"/>
              <a:gd name="connsiteY10" fmla="*/ 4251330 h 3937000"/>
              <a:gd name="connsiteX11" fmla="*/ 1760273 w 10561638"/>
              <a:gd name="connsiteY11" fmla="*/ 3937000 h 3937000"/>
              <a:gd name="connsiteX12" fmla="*/ 0 w 10561638"/>
              <a:gd name="connsiteY12" fmla="*/ 3937000 h 3937000"/>
              <a:gd name="connsiteX13" fmla="*/ 0 w 10561638"/>
              <a:gd name="connsiteY13" fmla="*/ 3280833 h 3937000"/>
              <a:gd name="connsiteX14" fmla="*/ 0 w 10561638"/>
              <a:gd name="connsiteY14" fmla="*/ 2296583 h 3937000"/>
              <a:gd name="connsiteX15" fmla="*/ 0 w 10561638"/>
              <a:gd name="connsiteY15" fmla="*/ 2296583 h 3937000"/>
              <a:gd name="connsiteX16" fmla="*/ 0 w 10561638"/>
              <a:gd name="connsiteY16" fmla="*/ 0 h 393700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482983 w 10561638"/>
              <a:gd name="connsiteY9" fmla="*/ 39751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878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624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243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561638" h="4251330">
                <a:moveTo>
                  <a:pt x="0" y="0"/>
                </a:moveTo>
                <a:lnTo>
                  <a:pt x="1760273" y="0"/>
                </a:lnTo>
                <a:lnTo>
                  <a:pt x="1760273" y="0"/>
                </a:lnTo>
                <a:lnTo>
                  <a:pt x="4400683" y="0"/>
                </a:lnTo>
                <a:lnTo>
                  <a:pt x="10561638" y="0"/>
                </a:lnTo>
                <a:lnTo>
                  <a:pt x="10561638" y="2296583"/>
                </a:lnTo>
                <a:lnTo>
                  <a:pt x="10561638" y="2296583"/>
                </a:lnTo>
                <a:lnTo>
                  <a:pt x="10561638" y="3280833"/>
                </a:lnTo>
                <a:lnTo>
                  <a:pt x="10561638" y="3937000"/>
                </a:lnTo>
                <a:lnTo>
                  <a:pt x="2343283" y="3924300"/>
                </a:lnTo>
                <a:lnTo>
                  <a:pt x="2077263" y="4251330"/>
                </a:lnTo>
                <a:lnTo>
                  <a:pt x="1760273" y="3937000"/>
                </a:lnTo>
                <a:lnTo>
                  <a:pt x="0" y="3937000"/>
                </a:lnTo>
                <a:lnTo>
                  <a:pt x="0" y="3280833"/>
                </a:lnTo>
                <a:lnTo>
                  <a:pt x="0" y="2296583"/>
                </a:lnTo>
                <a:lnTo>
                  <a:pt x="0" y="22965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33111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лилиния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rtlCol="0" anchor="ctr" anchorCtr="0"/>
          <a:lstStyle>
            <a:lvl1pPr>
              <a:defRPr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DD16A1-8A95-4F89-B817-05533609E529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402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rtl="0"/>
            <a:fld id="{F2C79380-4B81-4509-BAC9-AA909471C824}" type="datetime1">
              <a:rPr lang="ru-RU" noProof="0" smtClean="0"/>
              <a:pPr rtl="0"/>
              <a:t>04.10.2023</a:t>
            </a:fld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pPr rtl="0"/>
            <a:fld id="{A4942799-31AF-4FF8-9D79-C1A3E01FB20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8948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87" r:id="rId3"/>
    <p:sldLayoutId id="2147483688" r:id="rId4"/>
    <p:sldLayoutId id="2147483689" r:id="rId5"/>
    <p:sldLayoutId id="2147483681" r:id="rId6"/>
    <p:sldLayoutId id="2147483690" r:id="rId7"/>
    <p:sldLayoutId id="2147483682" r:id="rId8"/>
    <p:sldLayoutId id="2147483674" r:id="rId9"/>
    <p:sldLayoutId id="2147483675" r:id="rId10"/>
    <p:sldLayoutId id="2147483677" r:id="rId11"/>
    <p:sldLayoutId id="2147483678" r:id="rId12"/>
    <p:sldLayoutId id="2147483679" r:id="rId13"/>
    <p:sldLayoutId id="2147483680" r:id="rId14"/>
    <p:sldLayoutId id="2147483683" r:id="rId15"/>
    <p:sldLayoutId id="2147483684" r:id="rId16"/>
    <p:sldLayoutId id="214748368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ПЕДАГОГИЧЕСКИЕ КОНКУРСНЫЕ МЕРОПРИЯТИЯ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7287" y="793254"/>
            <a:ext cx="10572000" cy="434974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</a:rPr>
              <a:t>ГБОУДОД ЦРТДЮ «Центр социализации молодёжи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D597A3-CAEC-4FBF-94DF-5925729E0C97}"/>
              </a:ext>
            </a:extLst>
          </p:cNvPr>
          <p:cNvSpPr>
            <a:spLocks noGrp="1"/>
          </p:cNvSpPr>
          <p:nvPr>
            <p:ph type="title"/>
          </p:nvPr>
        </p:nvSpPr>
        <p:spPr bwMode="white"/>
        <p:txBody>
          <a:bodyPr rtlCol="0"/>
          <a:lstStyle/>
          <a:p>
            <a:pPr algn="ctr" rtl="0"/>
            <a:r>
              <a:rPr lang="ru-RU" sz="4800" dirty="0" smtClean="0"/>
              <a:t>КАТЕГОРИИ КОНКУРСА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EF5FD3-E825-420F-8A22-D0B5F3294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9489" y="2531776"/>
            <a:ext cx="11591779" cy="3638764"/>
          </a:xfrm>
        </p:spPr>
        <p:txBody>
          <a:bodyPr rtlCol="0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b="1" dirty="0" smtClean="0"/>
              <a:t>  Первая 	категория 	 </a:t>
            </a:r>
            <a:r>
              <a:rPr lang="ru-RU" sz="3200" dirty="0" smtClean="0"/>
              <a:t>(индивидуальное участие).</a:t>
            </a:r>
          </a:p>
          <a:p>
            <a:pPr marL="0" indent="536575" algn="just">
              <a:buFont typeface="Wingdings" pitchFamily="2" charset="2"/>
              <a:buChar char="Ø"/>
            </a:pPr>
            <a:r>
              <a:rPr lang="ru-RU" sz="3200" b="1" dirty="0" smtClean="0"/>
              <a:t>Вторая категория </a:t>
            </a:r>
            <a:r>
              <a:rPr lang="ru-RU" sz="3200" dirty="0" smtClean="0"/>
              <a:t>(коллективное участие).</a:t>
            </a:r>
          </a:p>
          <a:p>
            <a:pPr marL="0" indent="536575" algn="just">
              <a:buFont typeface="Wingdings" pitchFamily="2" charset="2"/>
              <a:buChar char="Ø"/>
            </a:pPr>
            <a:r>
              <a:rPr lang="ru-RU" sz="3200" b="1" dirty="0" smtClean="0"/>
              <a:t>Третья категория </a:t>
            </a:r>
            <a:r>
              <a:rPr lang="ru-RU" sz="3200" dirty="0" smtClean="0"/>
              <a:t>(программа воспитания).</a:t>
            </a:r>
          </a:p>
        </p:txBody>
      </p:sp>
    </p:spTree>
    <p:extLst>
      <p:ext uri="{BB962C8B-B14F-4D97-AF65-F5344CB8AC3E}">
        <p14:creationId xmlns:p14="http://schemas.microsoft.com/office/powerpoint/2010/main" val="1729462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67286" y="2110154"/>
            <a:ext cx="11718387" cy="4564966"/>
          </a:xfrm>
        </p:spPr>
        <p:txBody>
          <a:bodyPr rtlCol="0"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800" b="1" dirty="0" smtClean="0"/>
              <a:t>«Воспитание классного коллектива»</a:t>
            </a:r>
            <a:r>
              <a:rPr lang="ru-RU" sz="2800" dirty="0" smtClean="0"/>
              <a:t> </a:t>
            </a:r>
            <a:r>
              <a:rPr lang="ru-RU" sz="2400" dirty="0" smtClean="0"/>
              <a:t>для классных руководителей, воспитателей, кураторов.</a:t>
            </a:r>
            <a:r>
              <a:rPr lang="ru-RU" sz="2400" b="1" dirty="0" smtClean="0"/>
              <a:t> </a:t>
            </a:r>
            <a:endParaRPr lang="ru-RU" sz="2400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sz="2800" b="1" dirty="0" smtClean="0"/>
              <a:t>«Воспитание в образовательных предметах» </a:t>
            </a:r>
            <a:r>
              <a:rPr lang="ru-RU" sz="2400" dirty="0" smtClean="0"/>
              <a:t>для преподавателей ОО.</a:t>
            </a:r>
            <a:endParaRPr lang="ru-RU" sz="2400" b="1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sz="2800" b="1" dirty="0" smtClean="0"/>
              <a:t>«Воспитание с помощью </a:t>
            </a:r>
            <a:r>
              <a:rPr lang="ru-RU" sz="2800" b="1" dirty="0" err="1" smtClean="0"/>
              <a:t>медиапространства</a:t>
            </a:r>
            <a:r>
              <a:rPr lang="ru-RU" sz="2800" b="1" dirty="0" smtClean="0"/>
              <a:t>» </a:t>
            </a:r>
            <a:r>
              <a:rPr lang="ru-RU" sz="2400" dirty="0" smtClean="0"/>
              <a:t>для сотрудников ОО.</a:t>
            </a:r>
            <a:endParaRPr lang="ru-RU" sz="2400" b="1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sz="2800" b="1" dirty="0" smtClean="0"/>
              <a:t>«Лучший руководитель школьного музея» </a:t>
            </a:r>
            <a:r>
              <a:rPr lang="ru-RU" sz="2400" dirty="0" smtClean="0"/>
              <a:t>для руководителей и представителей музеев ОО.</a:t>
            </a:r>
            <a:endParaRPr lang="ru-RU" sz="2400" b="1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sz="2800" b="1" dirty="0" smtClean="0"/>
              <a:t>«Воспитание на повороте пути»</a:t>
            </a:r>
            <a:r>
              <a:rPr lang="ru-RU" sz="2400" b="1" dirty="0" smtClean="0"/>
              <a:t> </a:t>
            </a:r>
            <a:r>
              <a:rPr lang="ru-RU" sz="2400" dirty="0" smtClean="0"/>
              <a:t>для сотрудников ОО.</a:t>
            </a:r>
            <a:endParaRPr lang="ru-RU" sz="2400" b="1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sz="2800" b="1" dirty="0" smtClean="0"/>
              <a:t>«Семейное воспитание» </a:t>
            </a:r>
            <a:r>
              <a:rPr lang="ru-RU" sz="2400" dirty="0" smtClean="0"/>
              <a:t>для родителей.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10" y="239891"/>
            <a:ext cx="8928294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НОМИНАЦИИ </a:t>
            </a:r>
            <a:br>
              <a:rPr lang="ru-RU" sz="4800" dirty="0" smtClean="0"/>
            </a:br>
            <a:r>
              <a:rPr lang="ru-RU" sz="4800" dirty="0" smtClean="0"/>
              <a:t>1 КАТЕГОРИЯ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31043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68812" y="2293034"/>
            <a:ext cx="11816861" cy="4318780"/>
          </a:xfrm>
        </p:spPr>
        <p:txBody>
          <a:bodyPr rtlCol="0"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3200" b="1" dirty="0" smtClean="0"/>
              <a:t>«Взаимодействие образовательной организации и семьи» </a:t>
            </a:r>
            <a:r>
              <a:rPr lang="ru-RU" sz="2400" dirty="0" smtClean="0"/>
              <a:t>для команды, состоящей из руководителя, педагога образовательной организации и родителя.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3200" b="1" dirty="0" smtClean="0"/>
              <a:t>«Социальное партнерство» </a:t>
            </a:r>
            <a:r>
              <a:rPr lang="ru-RU" sz="2400" dirty="0" smtClean="0"/>
              <a:t>для организаций, выступающих партнерами ОО.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3200" b="1" dirty="0" smtClean="0"/>
              <a:t>«Воспитание в детских и молодежных общественных объединениях» </a:t>
            </a:r>
            <a:r>
              <a:rPr lang="ru-RU" sz="2400" dirty="0" smtClean="0"/>
              <a:t>для ОО.</a:t>
            </a:r>
            <a:endParaRPr lang="ru-RU" sz="2400" b="1" dirty="0" smtClean="0"/>
          </a:p>
          <a:p>
            <a:pPr lvl="0" algn="just">
              <a:buFont typeface="Wingdings" pitchFamily="2" charset="2"/>
              <a:buChar char="Ø"/>
            </a:pPr>
            <a:endParaRPr lang="ru-RU" sz="3200" dirty="0" smtClean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10" y="239891"/>
            <a:ext cx="8928294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НОМИНАЦИИ </a:t>
            </a:r>
            <a:br>
              <a:rPr lang="ru-RU" sz="4800" dirty="0" smtClean="0"/>
            </a:br>
            <a:r>
              <a:rPr lang="ru-RU" sz="4800" dirty="0" smtClean="0"/>
              <a:t>2 КАТЕГОРИЯ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31043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96948" y="2152357"/>
            <a:ext cx="11816861" cy="4318780"/>
          </a:xfrm>
        </p:spPr>
        <p:txBody>
          <a:bodyPr rtlCol="0"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3200" b="1" dirty="0" smtClean="0"/>
              <a:t>«Программа воспитания дошкольников» </a:t>
            </a:r>
            <a:r>
              <a:rPr lang="ru-RU" sz="2400" dirty="0" smtClean="0"/>
              <a:t>для ОО, реализующих образовательные программы дошкольного образования.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3200" b="1" dirty="0" smtClean="0"/>
              <a:t>«Программа воспитания школьников» </a:t>
            </a:r>
            <a:r>
              <a:rPr lang="ru-RU" sz="2400" dirty="0" smtClean="0"/>
              <a:t>для ОО, реализующих образовательные программы начального общего, основного общего и среднего общего образования.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3200" b="1" dirty="0" smtClean="0"/>
              <a:t>«Программа воспитания студентов СПО» </a:t>
            </a:r>
            <a:r>
              <a:rPr lang="ru-RU" sz="2400" dirty="0" smtClean="0"/>
              <a:t>для профессиональных 	ОО, реализующих программы СПО.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10" y="239891"/>
            <a:ext cx="8928294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НОМИНАЦИИ </a:t>
            </a:r>
            <a:br>
              <a:rPr lang="ru-RU" sz="4800" dirty="0" smtClean="0"/>
            </a:br>
            <a:r>
              <a:rPr lang="ru-RU" sz="4800" dirty="0" smtClean="0"/>
              <a:t>3 КАТЕГОРИЯ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31043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96947" y="2152357"/>
            <a:ext cx="11549577" cy="4276579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Первый этап</a:t>
            </a:r>
            <a:r>
              <a:rPr lang="ru-RU" sz="2800" dirty="0" smtClean="0"/>
              <a:t>–  территориальный, организуется и проводится территориальными управлениями образования и департаментами образования г.о. Самара и г.о. Тольятти.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Второй этап –</a:t>
            </a:r>
            <a:r>
              <a:rPr lang="ru-RU" sz="2800" dirty="0" smtClean="0"/>
              <a:t>областной. Оргкомитеты окружных этапов </a:t>
            </a:r>
            <a:r>
              <a:rPr lang="ru-RU" sz="2800" b="1" dirty="0" smtClean="0"/>
              <a:t>направляют протокол и работы победителей </a:t>
            </a:r>
            <a:r>
              <a:rPr lang="ru-RU" sz="2800" dirty="0" smtClean="0"/>
              <a:t>в адрес оргкомитета Конкурса</a:t>
            </a:r>
            <a:r>
              <a:rPr lang="en-US" sz="2800" dirty="0"/>
              <a:t>.</a:t>
            </a:r>
            <a:r>
              <a:rPr lang="ru-RU" sz="2800" dirty="0" smtClean="0"/>
              <a:t> </a:t>
            </a:r>
            <a:endParaRPr lang="ru-RU" sz="2800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ПОРЯДОК ПРОВЕДЕНИЯ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31043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2D37BC-7D91-4F83-845D-70080D7DD6FC}"/>
              </a:ext>
            </a:extLst>
          </p:cNvPr>
          <p:cNvSpPr>
            <a:spLocks noGrp="1"/>
          </p:cNvSpPr>
          <p:nvPr>
            <p:ph type="ctrTitle"/>
          </p:nvPr>
        </p:nvSpPr>
        <p:spPr bwMode="black">
          <a:xfrm>
            <a:off x="753729" y="1758636"/>
            <a:ext cx="11006861" cy="2971051"/>
          </a:xfrm>
        </p:spPr>
        <p:txBody>
          <a:bodyPr rtlCol="0"/>
          <a:lstStyle/>
          <a:p>
            <a:pPr rtl="0"/>
            <a:r>
              <a:rPr lang="ru-RU" b="0" dirty="0" smtClean="0"/>
              <a:t>Областной конкурс методических разработок педагогов </a:t>
            </a:r>
            <a:br>
              <a:rPr lang="ru-RU" b="0" dirty="0" smtClean="0"/>
            </a:br>
            <a:r>
              <a:rPr lang="ru-RU" b="1" dirty="0" smtClean="0"/>
              <a:t>«Растим патриотов России»</a:t>
            </a:r>
            <a:endParaRPr lang="ru-RU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9E5DACC-1D74-41AD-B036-C015472B9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5704" y="5097966"/>
            <a:ext cx="4135902" cy="1577154"/>
          </a:xfrm>
        </p:spPr>
        <p:txBody>
          <a:bodyPr rtlCol="0">
            <a:normAutofit fontScale="47500" lnSpcReduction="20000"/>
          </a:bodyPr>
          <a:lstStyle/>
          <a:p>
            <a:pPr algn="just"/>
            <a:r>
              <a:rPr lang="ru-RU" sz="3800" dirty="0" smtClean="0"/>
              <a:t>ГБОУДОД ЦРТДЮ ЦСМ</a:t>
            </a:r>
          </a:p>
          <a:p>
            <a:pPr algn="just"/>
            <a:r>
              <a:rPr lang="ru-RU" sz="3800" dirty="0" smtClean="0"/>
              <a:t>Контакты: 332-01-62</a:t>
            </a:r>
            <a:endParaRPr lang="en-US" sz="3800" dirty="0" smtClean="0"/>
          </a:p>
          <a:p>
            <a:pPr algn="just"/>
            <a:r>
              <a:rPr lang="en-US" sz="3800" dirty="0"/>
              <a:t>sem610@mail.ru</a:t>
            </a:r>
            <a:endParaRPr lang="ru-RU" sz="3800" dirty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981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65665-583F-4DD8-814D-FECA92009E9A}"/>
              </a:ext>
            </a:extLst>
          </p:cNvPr>
          <p:cNvSpPr>
            <a:spLocks noGrp="1"/>
          </p:cNvSpPr>
          <p:nvPr>
            <p:ph type="title"/>
          </p:nvPr>
        </p:nvSpPr>
        <p:spPr bwMode="white"/>
        <p:txBody>
          <a:bodyPr rtlCol="0"/>
          <a:lstStyle/>
          <a:p>
            <a:pPr indent="536575" algn="just"/>
            <a:r>
              <a:rPr lang="ru-RU" sz="4000" dirty="0" smtClean="0"/>
              <a:t>Конкурс </a:t>
            </a:r>
            <a:r>
              <a:rPr lang="ru-RU" sz="4000" dirty="0"/>
              <a:t>проводится с целью обновления содержания патриотического воспитания в образовательных организациях, выявления, поддержки и сопровождения наиболее успешных форм, практик и инициатив в сфере патриотического воспитания. </a:t>
            </a:r>
            <a:br>
              <a:rPr lang="ru-RU" sz="4000" dirty="0"/>
            </a:b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93950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D597A3-CAEC-4FBF-94DF-5925729E0C97}"/>
              </a:ext>
            </a:extLst>
          </p:cNvPr>
          <p:cNvSpPr>
            <a:spLocks noGrp="1"/>
          </p:cNvSpPr>
          <p:nvPr>
            <p:ph type="title"/>
          </p:nvPr>
        </p:nvSpPr>
        <p:spPr bwMode="white"/>
        <p:txBody>
          <a:bodyPr rtlCol="0"/>
          <a:lstStyle/>
          <a:p>
            <a:pPr algn="ctr" rtl="0"/>
            <a:r>
              <a:rPr lang="ru-RU" sz="4800" dirty="0" smtClean="0"/>
              <a:t>УЧАСТНИКИ КОНКУРСА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EF5FD3-E825-420F-8A22-D0B5F3294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9489" y="2531776"/>
            <a:ext cx="11591779" cy="3638764"/>
          </a:xfrm>
        </p:spPr>
        <p:txBody>
          <a:bodyPr rtlCol="0">
            <a:normAutofit fontScale="92500"/>
          </a:bodyPr>
          <a:lstStyle/>
          <a:p>
            <a:pPr marL="0" indent="536575" algn="just">
              <a:buNone/>
            </a:pPr>
            <a:r>
              <a:rPr lang="ru-RU" sz="3200" dirty="0" smtClean="0"/>
              <a:t> </a:t>
            </a:r>
            <a:r>
              <a:rPr lang="ru-RU" sz="3200" dirty="0"/>
              <a:t>На Конкурс могут быть представлены методические материалы педагогических работников и педагогических коллективов образовательных организаций, в том числе кадетских школ (школ-интернатов), центров, военно-патриотических клубов, детских общественных объединений, а также специалистов других министерств, работающих  в сфере патриотического воспитания.</a:t>
            </a:r>
          </a:p>
          <a:p>
            <a:pPr marL="0" indent="536575" algn="just">
              <a:buNone/>
            </a:pP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3271482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37681" y="2059224"/>
            <a:ext cx="11816861" cy="4318780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«</a:t>
            </a:r>
            <a:r>
              <a:rPr lang="ru-RU" sz="2400" dirty="0"/>
              <a:t>Организация деятельности музея образовательной организации по</a:t>
            </a:r>
          </a:p>
          <a:p>
            <a:pPr marL="0" indent="0">
              <a:buNone/>
            </a:pPr>
            <a:r>
              <a:rPr lang="ru-RU" sz="2400" dirty="0"/>
              <a:t> патриотическому </a:t>
            </a:r>
            <a:r>
              <a:rPr lang="ru-RU" sz="2400" dirty="0" smtClean="0"/>
              <a:t>воспитанию</a:t>
            </a:r>
            <a:r>
              <a:rPr lang="ru-RU" sz="2400" dirty="0" smtClean="0"/>
              <a:t>»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«Методика организации и проведения «Уроков мужества», торжественных мероприятий, посвященных памятным </a:t>
            </a:r>
            <a:r>
              <a:rPr lang="ru-RU" sz="2400" dirty="0"/>
              <a:t>событиям Российской </a:t>
            </a:r>
            <a:r>
              <a:rPr lang="ru-RU" sz="2400" dirty="0" smtClean="0"/>
              <a:t>истории»</a:t>
            </a:r>
          </a:p>
          <a:p>
            <a:pPr marL="0" indent="0" algn="just">
              <a:buNone/>
            </a:pPr>
            <a:r>
              <a:rPr lang="ru-RU" sz="2400" dirty="0" smtClean="0"/>
              <a:t>«</a:t>
            </a:r>
            <a:r>
              <a:rPr lang="ru-RU" sz="2400" dirty="0"/>
              <a:t>Программы в области патриотического воспитания учащейся молодежи</a:t>
            </a:r>
            <a:r>
              <a:rPr lang="ru-RU" sz="2400" dirty="0" smtClean="0"/>
              <a:t>» </a:t>
            </a:r>
            <a:endParaRPr lang="ru-RU" sz="2400" dirty="0" smtClean="0"/>
          </a:p>
          <a:p>
            <a:pPr marL="0" lvl="0" indent="0" algn="just">
              <a:buNone/>
            </a:pPr>
            <a:r>
              <a:rPr lang="ru-RU" sz="2400" b="1" dirty="0" smtClean="0"/>
              <a:t>«</a:t>
            </a:r>
            <a:r>
              <a:rPr lang="ru-RU" sz="2400" dirty="0"/>
              <a:t>Методика организации и проведения поисковой работы, работа по увековечению памяти погибших защитников </a:t>
            </a:r>
            <a:r>
              <a:rPr lang="ru-RU" sz="2400" dirty="0" smtClean="0"/>
              <a:t>Отечества» 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10" y="239891"/>
            <a:ext cx="8928294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НОМИНАЦИИ </a:t>
            </a:r>
            <a:br>
              <a:rPr lang="ru-RU" sz="4800" dirty="0" smtClean="0"/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629544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37681" y="2059224"/>
            <a:ext cx="11816861" cy="4318780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«</a:t>
            </a:r>
            <a:r>
              <a:rPr lang="ru-RU" sz="2400" dirty="0"/>
              <a:t>Методика организации и проведения мероприятий в сфере национальной культуры по воспитанию патриотизма </a:t>
            </a:r>
            <a:r>
              <a:rPr lang="ru-RU" sz="2400" dirty="0" smtClean="0"/>
              <a:t>учащихся</a:t>
            </a:r>
            <a:r>
              <a:rPr lang="ru-RU" sz="2400" dirty="0" smtClean="0"/>
              <a:t>»</a:t>
            </a:r>
            <a:endParaRPr lang="ru-RU" sz="24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«</a:t>
            </a:r>
            <a:r>
              <a:rPr lang="ru-RU" sz="2400" dirty="0"/>
              <a:t>Проекты в сфере патриотического </a:t>
            </a:r>
            <a:r>
              <a:rPr lang="ru-RU" sz="2400" dirty="0" smtClean="0"/>
              <a:t>воспитания»</a:t>
            </a:r>
            <a:endParaRPr lang="ru-RU" sz="24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«Методика </a:t>
            </a:r>
            <a:r>
              <a:rPr lang="ru-RU" sz="2400" dirty="0" smtClean="0"/>
              <a:t>организации и проведения воспитательных мероприятий в музейном пространстве»</a:t>
            </a:r>
          </a:p>
          <a:p>
            <a:pPr algn="just">
              <a:buFont typeface="Wingdings" pitchFamily="2" charset="2"/>
              <a:buChar char="Ø"/>
            </a:pPr>
            <a:endParaRPr lang="ru-RU" sz="2400" dirty="0" smtClean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10" y="239891"/>
            <a:ext cx="8928294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НОМИНАЦИИ </a:t>
            </a:r>
            <a:br>
              <a:rPr lang="ru-RU" sz="4800" dirty="0" smtClean="0"/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80196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2D37BC-7D91-4F83-845D-70080D7DD6FC}"/>
              </a:ext>
            </a:extLst>
          </p:cNvPr>
          <p:cNvSpPr>
            <a:spLocks noGrp="1"/>
          </p:cNvSpPr>
          <p:nvPr>
            <p:ph type="ctrTitle"/>
          </p:nvPr>
        </p:nvSpPr>
        <p:spPr bwMode="black">
          <a:xfrm>
            <a:off x="753729" y="1758636"/>
            <a:ext cx="11006861" cy="2971051"/>
          </a:xfrm>
        </p:spPr>
        <p:txBody>
          <a:bodyPr rtlCol="0"/>
          <a:lstStyle/>
          <a:p>
            <a:pPr rtl="0"/>
            <a:r>
              <a:rPr lang="ru-RU" b="0" dirty="0" smtClean="0"/>
              <a:t>Областной конкурс методических разработок педагогов </a:t>
            </a:r>
            <a:br>
              <a:rPr lang="ru-RU" b="0" dirty="0" smtClean="0"/>
            </a:br>
            <a:r>
              <a:rPr lang="ru-RU" b="1" dirty="0" smtClean="0"/>
              <a:t>«ОТКРЫТЫЕ УРОКИ»</a:t>
            </a:r>
            <a:endParaRPr lang="ru-RU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9E5DACC-1D74-41AD-B036-C015472B9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5704" y="5097966"/>
            <a:ext cx="4135902" cy="1577154"/>
          </a:xfrm>
        </p:spPr>
        <p:txBody>
          <a:bodyPr rtlCol="0">
            <a:normAutofit/>
          </a:bodyPr>
          <a:lstStyle/>
          <a:p>
            <a:pPr algn="just"/>
            <a:r>
              <a:rPr lang="ru-RU" dirty="0" smtClean="0"/>
              <a:t>ГБОУДОД ЦРТДЮ ЦСМ</a:t>
            </a:r>
          </a:p>
          <a:p>
            <a:pPr algn="just"/>
            <a:r>
              <a:rPr lang="ru-RU" dirty="0" smtClean="0"/>
              <a:t>Контакты: 332-01-62</a:t>
            </a:r>
          </a:p>
          <a:p>
            <a:pPr algn="just"/>
            <a:r>
              <a:rPr lang="en-US" smtClean="0"/>
              <a:t>cvt.csm@mail.ru</a:t>
            </a:r>
            <a:endParaRPr lang="ru-RU" dirty="0"/>
          </a:p>
        </p:txBody>
      </p:sp>
      <p:pic>
        <p:nvPicPr>
          <p:cNvPr id="5" name="Picture 2" descr="https://xn--80aaa9bbzcb6b.xn--p1ai/life/Otkrytyy-ur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708" y="703384"/>
            <a:ext cx="1917352" cy="15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3975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29213" y="2364023"/>
            <a:ext cx="11549577" cy="4276579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dirty="0"/>
              <a:t>Конкурс проводится в два этапа с марта по май </a:t>
            </a:r>
            <a:r>
              <a:rPr lang="ru-RU" sz="2800" dirty="0" smtClean="0"/>
              <a:t>2023г.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Первый – март – апрель </a:t>
            </a:r>
            <a:r>
              <a:rPr lang="ru-RU" sz="2800" dirty="0" smtClean="0"/>
              <a:t>– </a:t>
            </a:r>
            <a:r>
              <a:rPr lang="ru-RU" sz="2800" dirty="0"/>
              <a:t>прием </a:t>
            </a:r>
            <a:r>
              <a:rPr lang="ru-RU" sz="2800" dirty="0" smtClean="0"/>
              <a:t>заявок </a:t>
            </a:r>
            <a:r>
              <a:rPr lang="ru-RU" sz="2800" dirty="0"/>
              <a:t>на участие</a:t>
            </a:r>
            <a:r>
              <a:rPr lang="ru-RU" sz="2800" dirty="0" smtClean="0"/>
              <a:t> </a:t>
            </a:r>
            <a:r>
              <a:rPr lang="ru-RU" sz="2800" dirty="0"/>
              <a:t>и конкурсных </a:t>
            </a:r>
            <a:r>
              <a:rPr lang="ru-RU" sz="2800" dirty="0" smtClean="0"/>
              <a:t>материалов на </a:t>
            </a:r>
            <a:r>
              <a:rPr lang="ru-RU" sz="2800" dirty="0"/>
              <a:t>электронную почту;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Второй этап – май -</a:t>
            </a:r>
            <a:r>
              <a:rPr lang="ru-RU" sz="2800" dirty="0" smtClean="0"/>
              <a:t> </a:t>
            </a:r>
            <a:r>
              <a:rPr lang="ru-RU" sz="2800" dirty="0"/>
              <a:t>экспертная оценка представленных материалов.</a:t>
            </a:r>
          </a:p>
          <a:p>
            <a:pPr marL="0" indent="0" algn="just">
              <a:buNone/>
            </a:pPr>
            <a:endParaRPr lang="ru-RU" sz="2800" dirty="0"/>
          </a:p>
          <a:p>
            <a:pPr algn="just">
              <a:buFont typeface="Wingdings" pitchFamily="2" charset="2"/>
              <a:buChar char="Ø"/>
            </a:pPr>
            <a:endParaRPr lang="ru-RU" sz="2800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ПОРЯДОК ПРОВЕДЕНИЯ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2364041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2D37BC-7D91-4F83-845D-70080D7DD6FC}"/>
              </a:ext>
            </a:extLst>
          </p:cNvPr>
          <p:cNvSpPr>
            <a:spLocks noGrp="1"/>
          </p:cNvSpPr>
          <p:nvPr>
            <p:ph type="ctrTitle"/>
          </p:nvPr>
        </p:nvSpPr>
        <p:spPr bwMode="black">
          <a:xfrm>
            <a:off x="753729" y="1758636"/>
            <a:ext cx="11006861" cy="2971051"/>
          </a:xfrm>
        </p:spPr>
        <p:txBody>
          <a:bodyPr rtlCol="0"/>
          <a:lstStyle/>
          <a:p>
            <a:pPr rtl="0"/>
            <a:r>
              <a:rPr lang="ru-RU" b="0" dirty="0" smtClean="0"/>
              <a:t>Областной конкурс  педагогов и обучающихся </a:t>
            </a:r>
            <a:br>
              <a:rPr lang="ru-RU" b="0" dirty="0" smtClean="0"/>
            </a:br>
            <a:r>
              <a:rPr lang="ru-RU" b="1" dirty="0" smtClean="0"/>
              <a:t>«Мой наставник»</a:t>
            </a:r>
            <a:endParaRPr lang="ru-RU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9E5DACC-1D74-41AD-B036-C015472B9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5704" y="5097966"/>
            <a:ext cx="4135902" cy="1577154"/>
          </a:xfrm>
        </p:spPr>
        <p:txBody>
          <a:bodyPr rtlCol="0">
            <a:normAutofit fontScale="85000" lnSpcReduction="20000"/>
          </a:bodyPr>
          <a:lstStyle/>
          <a:p>
            <a:pPr algn="just"/>
            <a:r>
              <a:rPr lang="ru-RU" dirty="0" smtClean="0"/>
              <a:t>ГБОУДОД ЦРТДЮ ЦСМ</a:t>
            </a:r>
          </a:p>
          <a:p>
            <a:pPr algn="just"/>
            <a:r>
              <a:rPr lang="ru-RU" dirty="0" smtClean="0"/>
              <a:t>Контакты: 332-01-62</a:t>
            </a:r>
          </a:p>
          <a:p>
            <a:pPr algn="just"/>
            <a:r>
              <a:rPr lang="en-US" dirty="0" smtClean="0"/>
              <a:t>sem610@mail.ru</a:t>
            </a:r>
            <a:endParaRPr lang="ru-RU" dirty="0" smtClean="0"/>
          </a:p>
          <a:p>
            <a:pPr algn="just"/>
            <a:r>
              <a:rPr lang="ru-RU" dirty="0" smtClean="0"/>
              <a:t>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118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65665-583F-4DD8-814D-FECA92009E9A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485380" y="713980"/>
            <a:ext cx="11288972" cy="5149187"/>
          </a:xfrm>
        </p:spPr>
        <p:txBody>
          <a:bodyPr rtlCol="0"/>
          <a:lstStyle/>
          <a:p>
            <a:pPr indent="536575" algn="just"/>
            <a:r>
              <a:rPr lang="ru-RU" sz="4000" dirty="0" smtClean="0"/>
              <a:t>Конкурс </a:t>
            </a:r>
            <a:r>
              <a:rPr lang="ru-RU" sz="4000" dirty="0"/>
              <a:t>проводится с целью </a:t>
            </a:r>
            <a:r>
              <a:rPr lang="ru-RU" sz="4000" dirty="0" smtClean="0"/>
              <a:t> развития наставничества</a:t>
            </a:r>
            <a:r>
              <a:rPr lang="ru-RU" sz="4000" dirty="0"/>
              <a:t>, </a:t>
            </a:r>
            <a:r>
              <a:rPr lang="ru-RU" sz="4000" dirty="0" smtClean="0"/>
              <a:t>выявления,  поддержки и  распространения </a:t>
            </a:r>
            <a:r>
              <a:rPr lang="ru-RU" sz="4000" dirty="0"/>
              <a:t>эффективного опыта</a:t>
            </a:r>
            <a:r>
              <a:rPr lang="ru-RU" sz="4000" dirty="0" smtClean="0"/>
              <a:t>  наставничества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0114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D597A3-CAEC-4FBF-94DF-5925729E0C97}"/>
              </a:ext>
            </a:extLst>
          </p:cNvPr>
          <p:cNvSpPr>
            <a:spLocks noGrp="1"/>
          </p:cNvSpPr>
          <p:nvPr>
            <p:ph type="title"/>
          </p:nvPr>
        </p:nvSpPr>
        <p:spPr bwMode="white"/>
        <p:txBody>
          <a:bodyPr rtlCol="0"/>
          <a:lstStyle/>
          <a:p>
            <a:pPr algn="ctr" rtl="0"/>
            <a:r>
              <a:rPr lang="ru-RU" sz="4800" dirty="0" smtClean="0"/>
              <a:t>УЧАСТНИКИ КОНКУРСА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EF5FD3-E825-420F-8A22-D0B5F3294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9489" y="2531776"/>
            <a:ext cx="11591779" cy="3638764"/>
          </a:xfrm>
        </p:spPr>
        <p:txBody>
          <a:bodyPr rtlCol="0">
            <a:normAutofit/>
          </a:bodyPr>
          <a:lstStyle/>
          <a:p>
            <a:pPr marL="0" indent="0" algn="just">
              <a:buNone/>
            </a:pPr>
            <a:r>
              <a:rPr lang="ru-RU" sz="4000" dirty="0"/>
              <a:t>В Конкурсе могут принимать участие обучающиеся и </a:t>
            </a:r>
            <a:r>
              <a:rPr lang="ru-RU" sz="4000" dirty="0" smtClean="0"/>
              <a:t>педагогические работники </a:t>
            </a:r>
            <a:r>
              <a:rPr lang="ru-RU" sz="4000" dirty="0"/>
              <a:t>образовательных организаций Самарской области независимо </a:t>
            </a:r>
            <a:r>
              <a:rPr lang="ru-RU" sz="4000" dirty="0" smtClean="0"/>
              <a:t>от их </a:t>
            </a:r>
            <a:r>
              <a:rPr lang="ru-RU" sz="4000" dirty="0"/>
              <a:t>ведомственной принадлежности и уровней образования.</a:t>
            </a:r>
          </a:p>
          <a:p>
            <a:pPr marL="0" indent="536575" algn="just">
              <a:buNone/>
            </a:pP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007915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6201" y="3149600"/>
            <a:ext cx="11878342" cy="3228404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3600" dirty="0" smtClean="0"/>
              <a:t>«</a:t>
            </a:r>
            <a:r>
              <a:rPr lang="ru-RU" sz="3200" dirty="0" smtClean="0"/>
              <a:t>Лучший педагог наставник », в данной номинации представляются </a:t>
            </a:r>
            <a:r>
              <a:rPr lang="ru-RU" sz="3200" dirty="0"/>
              <a:t>работы наставнической </a:t>
            </a:r>
            <a:r>
              <a:rPr lang="ru-RU" sz="3200" dirty="0" smtClean="0"/>
              <a:t>пары: педагог и обучающийся или педагог и группа обучающихся.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200" dirty="0" smtClean="0"/>
              <a:t>«</a:t>
            </a:r>
            <a:r>
              <a:rPr lang="ru-RU" sz="3200" dirty="0"/>
              <a:t>Лучший наставник </a:t>
            </a:r>
            <a:r>
              <a:rPr lang="ru-RU" sz="3200" dirty="0" smtClean="0"/>
              <a:t>обучающийся», </a:t>
            </a:r>
            <a:r>
              <a:rPr lang="ru-RU" sz="3200" dirty="0"/>
              <a:t>в данной номинации представляются работы наставнической пары: </a:t>
            </a:r>
            <a:r>
              <a:rPr lang="ru-RU" sz="3200" dirty="0" smtClean="0"/>
              <a:t>обучающийся </a:t>
            </a:r>
            <a:r>
              <a:rPr lang="ru-RU" sz="3200" dirty="0"/>
              <a:t>и обучающийся </a:t>
            </a:r>
            <a:r>
              <a:rPr lang="ru-RU" sz="3200"/>
              <a:t>или </a:t>
            </a:r>
            <a:r>
              <a:rPr lang="ru-RU" sz="3200" smtClean="0"/>
              <a:t>обучающийся </a:t>
            </a:r>
            <a:r>
              <a:rPr lang="ru-RU" sz="3200" dirty="0"/>
              <a:t>и группа обучающихся.</a:t>
            </a:r>
          </a:p>
          <a:p>
            <a:pPr algn="just">
              <a:buFont typeface="Wingdings" pitchFamily="2" charset="2"/>
              <a:buChar char="Ø"/>
            </a:pPr>
            <a:endParaRPr lang="ru-RU" sz="3600" dirty="0" smtClean="0"/>
          </a:p>
          <a:p>
            <a:pPr marL="0" indent="0" algn="just">
              <a:buNone/>
            </a:pPr>
            <a:endParaRPr lang="ru-RU" sz="3600" dirty="0" smtClean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10" y="239891"/>
            <a:ext cx="8928294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НОМИНАЦИИ </a:t>
            </a:r>
            <a:br>
              <a:rPr lang="ru-RU" sz="4800" dirty="0" smtClean="0"/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511224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6201" y="3149600"/>
            <a:ext cx="11878342" cy="3228404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3600" dirty="0" smtClean="0"/>
              <a:t>«Наставнический дебют</a:t>
            </a:r>
            <a:r>
              <a:rPr lang="ru-RU" sz="3200" dirty="0" smtClean="0"/>
              <a:t>», в данной номинации представляются </a:t>
            </a:r>
            <a:r>
              <a:rPr lang="ru-RU" sz="3200" dirty="0"/>
              <a:t>работы </a:t>
            </a:r>
            <a:r>
              <a:rPr lang="ru-RU" sz="3200" dirty="0" smtClean="0"/>
              <a:t>педагогов впервые ставшие наставником.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200" dirty="0" smtClean="0"/>
              <a:t>«</a:t>
            </a:r>
            <a:r>
              <a:rPr lang="ru-RU" sz="3200" dirty="0"/>
              <a:t>Лучший </a:t>
            </a:r>
            <a:r>
              <a:rPr lang="ru-RU" sz="3200" dirty="0" smtClean="0"/>
              <a:t>методические разработки по организации наставнической деятельности», </a:t>
            </a:r>
            <a:r>
              <a:rPr lang="ru-RU" sz="3200" dirty="0"/>
              <a:t>в данной номинации представляются </a:t>
            </a:r>
            <a:r>
              <a:rPr lang="ru-RU" sz="3200" dirty="0" smtClean="0"/>
              <a:t>работы педагогов.</a:t>
            </a:r>
            <a:endParaRPr lang="ru-RU" sz="3600" dirty="0" smtClean="0"/>
          </a:p>
          <a:p>
            <a:pPr marL="0" indent="0" algn="just">
              <a:buNone/>
            </a:pPr>
            <a:endParaRPr lang="ru-RU" sz="3600" dirty="0" smtClean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10" y="239891"/>
            <a:ext cx="8928294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НОМИНАЦИИ </a:t>
            </a:r>
            <a:br>
              <a:rPr lang="ru-RU" sz="4800" dirty="0" smtClean="0"/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422051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29213" y="2364023"/>
            <a:ext cx="11549577" cy="4276579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dirty="0"/>
              <a:t>Конкурс проводится в два этапа с </a:t>
            </a:r>
            <a:r>
              <a:rPr lang="ru-RU" sz="2800" dirty="0" smtClean="0"/>
              <a:t>февраля  </a:t>
            </a:r>
            <a:r>
              <a:rPr lang="ru-RU" sz="2800" dirty="0"/>
              <a:t>по </a:t>
            </a:r>
            <a:r>
              <a:rPr lang="ru-RU" sz="2800" dirty="0" smtClean="0"/>
              <a:t>апрель 2023г.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Первый – февраль - март </a:t>
            </a:r>
            <a:r>
              <a:rPr lang="ru-RU" sz="2800" dirty="0" smtClean="0"/>
              <a:t>– </a:t>
            </a:r>
            <a:r>
              <a:rPr lang="ru-RU" sz="2800" dirty="0"/>
              <a:t>прием </a:t>
            </a:r>
            <a:r>
              <a:rPr lang="ru-RU" sz="2800" dirty="0" smtClean="0"/>
              <a:t>заявок </a:t>
            </a:r>
            <a:r>
              <a:rPr lang="ru-RU" sz="2800" dirty="0"/>
              <a:t>на участие</a:t>
            </a:r>
            <a:r>
              <a:rPr lang="ru-RU" sz="2800" dirty="0" smtClean="0"/>
              <a:t> </a:t>
            </a:r>
            <a:r>
              <a:rPr lang="ru-RU" sz="2800" dirty="0"/>
              <a:t>и конкурсных </a:t>
            </a:r>
            <a:r>
              <a:rPr lang="ru-RU" sz="2800" dirty="0" smtClean="0"/>
              <a:t>материалов на </a:t>
            </a:r>
            <a:r>
              <a:rPr lang="ru-RU" sz="2800" dirty="0"/>
              <a:t>электронную </a:t>
            </a:r>
            <a:r>
              <a:rPr lang="ru-RU" sz="2800" dirty="0" smtClean="0"/>
              <a:t>почту </a:t>
            </a:r>
            <a:r>
              <a:rPr lang="en-US" sz="2800"/>
              <a:t>sem610@mail.ru</a:t>
            </a:r>
            <a:r>
              <a:rPr lang="ru-RU" sz="2800" smtClean="0"/>
              <a:t>; </a:t>
            </a:r>
            <a:endParaRPr lang="ru-RU" sz="2800" dirty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Второй этап – март - апрель -</a:t>
            </a:r>
            <a:r>
              <a:rPr lang="ru-RU" sz="2800" dirty="0" smtClean="0"/>
              <a:t> </a:t>
            </a:r>
            <a:r>
              <a:rPr lang="ru-RU" sz="2800" dirty="0"/>
              <a:t>экспертная оценка представленных материалов.</a:t>
            </a:r>
          </a:p>
          <a:p>
            <a:pPr marL="0" indent="0" algn="just">
              <a:buNone/>
            </a:pPr>
            <a:endParaRPr lang="ru-RU" sz="2800" dirty="0"/>
          </a:p>
          <a:p>
            <a:pPr algn="just">
              <a:buFont typeface="Wingdings" pitchFamily="2" charset="2"/>
              <a:buChar char="Ø"/>
            </a:pPr>
            <a:endParaRPr lang="ru-RU" sz="2800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ПОРЯДОК ПРОВЕДЕНИЯ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0997610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2D37BC-7D91-4F83-845D-70080D7DD6FC}"/>
              </a:ext>
            </a:extLst>
          </p:cNvPr>
          <p:cNvSpPr>
            <a:spLocks noGrp="1"/>
          </p:cNvSpPr>
          <p:nvPr>
            <p:ph type="ctrTitle"/>
          </p:nvPr>
        </p:nvSpPr>
        <p:spPr bwMode="black">
          <a:xfrm>
            <a:off x="840317" y="651724"/>
            <a:ext cx="11006861" cy="2971051"/>
          </a:xfrm>
        </p:spPr>
        <p:txBody>
          <a:bodyPr rtlCol="0"/>
          <a:lstStyle/>
          <a:p>
            <a:pPr rtl="0"/>
            <a:r>
              <a:rPr lang="ru-RU" b="0" dirty="0" smtClean="0"/>
              <a:t>Региональный этап Всероссийского конкурса  молодежных проектов</a:t>
            </a:r>
            <a:br>
              <a:rPr lang="ru-RU" b="0" dirty="0" smtClean="0"/>
            </a:br>
            <a:r>
              <a:rPr lang="ru-RU" b="1" dirty="0" smtClean="0"/>
              <a:t>«Моя страна – моя Россия»</a:t>
            </a:r>
            <a:endParaRPr lang="ru-RU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9E5DACC-1D74-41AD-B036-C015472B9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5704" y="5097966"/>
            <a:ext cx="4135902" cy="1577154"/>
          </a:xfrm>
        </p:spPr>
        <p:txBody>
          <a:bodyPr rtlCol="0">
            <a:normAutofit fontScale="85000" lnSpcReduction="20000"/>
          </a:bodyPr>
          <a:lstStyle/>
          <a:p>
            <a:pPr algn="just"/>
            <a:r>
              <a:rPr lang="ru-RU" dirty="0" smtClean="0"/>
              <a:t>ГБОУДОД ЦРТДЮ ЦСМ</a:t>
            </a:r>
          </a:p>
          <a:p>
            <a:pPr algn="just"/>
            <a:r>
              <a:rPr lang="ru-RU" dirty="0" smtClean="0"/>
              <a:t>Контакты: 333-58-41</a:t>
            </a:r>
          </a:p>
          <a:p>
            <a:pPr algn="just"/>
            <a:r>
              <a:rPr lang="en-US" dirty="0" smtClean="0"/>
              <a:t>samarinka13@yandex.ru</a:t>
            </a:r>
            <a:endParaRPr lang="ru-RU" dirty="0" smtClean="0"/>
          </a:p>
          <a:p>
            <a:pPr algn="just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9625" y="3622775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0569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65665-583F-4DD8-814D-FECA92009E9A}"/>
              </a:ext>
            </a:extLst>
          </p:cNvPr>
          <p:cNvSpPr>
            <a:spLocks noGrp="1"/>
          </p:cNvSpPr>
          <p:nvPr>
            <p:ph type="title"/>
          </p:nvPr>
        </p:nvSpPr>
        <p:spPr bwMode="white"/>
        <p:txBody>
          <a:bodyPr rtlCol="0"/>
          <a:lstStyle/>
          <a:p>
            <a:pPr marL="0" indent="536575" algn="just"/>
            <a:r>
              <a:rPr lang="ru-RU" sz="3600" dirty="0" smtClean="0"/>
              <a:t>Конкурс нацелен на привлечение молодежи  </a:t>
            </a:r>
            <a:r>
              <a:rPr lang="ru-RU" sz="3200" dirty="0" smtClean="0"/>
              <a:t>к участию в социально-экономическом развитию региона- разработке и реализации проектов, </a:t>
            </a:r>
            <a:br>
              <a:rPr lang="ru-RU" sz="3200" dirty="0" smtClean="0"/>
            </a:br>
            <a:r>
              <a:rPr lang="ru-RU" sz="3200" dirty="0" smtClean="0"/>
              <a:t>содействие участию молодежи в реализации приоритетных национальных проектов,</a:t>
            </a:r>
            <a:br>
              <a:rPr lang="ru-RU" sz="3200" dirty="0" smtClean="0"/>
            </a:br>
            <a:r>
              <a:rPr lang="ru-RU" sz="3200" dirty="0" smtClean="0"/>
              <a:t>развитие социальных лифтов, поддержка проектов и инициатив, создающих возможности для личностной и профессиональной самореализации граждан в различных сферах деятельности</a:t>
            </a:r>
            <a:r>
              <a:rPr lang="ru-RU" sz="3600" dirty="0" smtClean="0"/>
              <a:t>.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431306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D597A3-CAEC-4FBF-94DF-5925729E0C97}"/>
              </a:ext>
            </a:extLst>
          </p:cNvPr>
          <p:cNvSpPr>
            <a:spLocks noGrp="1"/>
          </p:cNvSpPr>
          <p:nvPr>
            <p:ph type="title"/>
          </p:nvPr>
        </p:nvSpPr>
        <p:spPr bwMode="white"/>
        <p:txBody>
          <a:bodyPr rtlCol="0"/>
          <a:lstStyle/>
          <a:p>
            <a:pPr algn="ctr" rtl="0"/>
            <a:r>
              <a:rPr lang="ru-RU" sz="4800" dirty="0" smtClean="0"/>
              <a:t>УЧАСТНИКИ КОНКУРСА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EF5FD3-E825-420F-8A22-D0B5F3294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9489" y="2531776"/>
            <a:ext cx="11591779" cy="3638764"/>
          </a:xfrm>
        </p:spPr>
        <p:txBody>
          <a:bodyPr rtlCol="0">
            <a:normAutofit/>
          </a:bodyPr>
          <a:lstStyle/>
          <a:p>
            <a:pPr marL="0" indent="536575" algn="just">
              <a:buNone/>
            </a:pPr>
            <a:r>
              <a:rPr lang="ru-RU" sz="3200" dirty="0" smtClean="0"/>
              <a:t> Конкурс проводится в 2 возрастных категориях:</a:t>
            </a:r>
          </a:p>
          <a:p>
            <a:pPr marL="0" indent="536575" algn="just">
              <a:buNone/>
            </a:pPr>
            <a:r>
              <a:rPr lang="ru-RU" sz="3200" dirty="0" smtClean="0"/>
              <a:t>1 категория - от 14 до 18 лет;</a:t>
            </a:r>
          </a:p>
          <a:p>
            <a:pPr marL="0" indent="536575" algn="just">
              <a:buNone/>
            </a:pPr>
            <a:r>
              <a:rPr lang="ru-RU" sz="3200" dirty="0" smtClean="0"/>
              <a:t>2 категория - от 18 до 35 лет, </a:t>
            </a:r>
          </a:p>
          <a:p>
            <a:pPr marL="0" indent="536575" algn="just">
              <a:buNone/>
            </a:pPr>
            <a:r>
              <a:rPr lang="ru-RU" sz="3200" dirty="0" smtClean="0"/>
              <a:t>кроме категории «Моя педагогическая инициатива»</a:t>
            </a:r>
          </a:p>
          <a:p>
            <a:pPr marL="0" indent="536575" algn="just">
              <a:buNone/>
            </a:pPr>
            <a:r>
              <a:rPr lang="ru-RU" sz="3200" dirty="0" smtClean="0"/>
              <a:t>Без возрастных ограничений</a:t>
            </a:r>
          </a:p>
        </p:txBody>
      </p:sp>
    </p:spTree>
    <p:extLst>
      <p:ext uri="{BB962C8B-B14F-4D97-AF65-F5344CB8AC3E}">
        <p14:creationId xmlns:p14="http://schemas.microsoft.com/office/powerpoint/2010/main" val="292677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65665-583F-4DD8-814D-FECA92009E9A}"/>
              </a:ext>
            </a:extLst>
          </p:cNvPr>
          <p:cNvSpPr>
            <a:spLocks noGrp="1"/>
          </p:cNvSpPr>
          <p:nvPr>
            <p:ph type="title"/>
          </p:nvPr>
        </p:nvSpPr>
        <p:spPr bwMode="white"/>
        <p:txBody>
          <a:bodyPr rtlCol="0"/>
          <a:lstStyle/>
          <a:p>
            <a:pPr marL="0" indent="536575"/>
            <a:r>
              <a:rPr lang="ru-RU" sz="4400" dirty="0" smtClean="0"/>
              <a:t>Конкурс нацелен  на  повышение профессионального мастерства педагогических работников, выявление и трансляцию лучших педагогических практик.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690944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53218" y="2306907"/>
            <a:ext cx="11549577" cy="3882878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endParaRPr lang="ru-RU" sz="2800" b="1" dirty="0" smtClean="0"/>
          </a:p>
          <a:p>
            <a:pPr algn="just">
              <a:buFont typeface="Wingdings" pitchFamily="2" charset="2"/>
              <a:buChar char="Ø"/>
            </a:pPr>
            <a:endParaRPr lang="ru-RU" sz="2800" b="1" dirty="0"/>
          </a:p>
          <a:p>
            <a:pPr algn="just">
              <a:buFont typeface="Wingdings" pitchFamily="2" charset="2"/>
              <a:buChar char="Ø"/>
            </a:pPr>
            <a:endParaRPr lang="ru-RU" sz="2800" b="1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«</a:t>
            </a:r>
            <a:r>
              <a:rPr lang="ru-RU" sz="2800" b="1" dirty="0"/>
              <a:t>Культурное наследие моей страны»</a:t>
            </a:r>
            <a:endParaRPr lang="ru-RU" sz="2800" dirty="0"/>
          </a:p>
          <a:p>
            <a:pPr lvl="0" algn="just">
              <a:buFont typeface="Wingdings" pitchFamily="2" charset="2"/>
              <a:buChar char="Ø"/>
            </a:pPr>
            <a:r>
              <a:rPr lang="ru-RU" sz="2800" b="1" dirty="0"/>
              <a:t>«Моя гордость. Моя малая родина (мой город, мое село)» </a:t>
            </a:r>
            <a:endParaRPr lang="ru-RU" sz="2800" b="1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/>
              <a:t>«Моя семья: преемственность, ценности и смыслы» (национальный проект «Демография»)</a:t>
            </a:r>
            <a:endParaRPr lang="ru-RU" sz="2800" dirty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/>
              <a:t>«Моя педагогическая инициатива» (национальный проект «Образование» и национальный проект «Наука и университеты»)</a:t>
            </a:r>
            <a:endParaRPr lang="ru-RU" sz="2800" dirty="0"/>
          </a:p>
          <a:p>
            <a:pPr algn="just">
              <a:buFont typeface="Wingdings" pitchFamily="2" charset="2"/>
              <a:buChar char="Ø"/>
            </a:pPr>
            <a:r>
              <a:rPr lang="ru-RU" sz="3200" b="1" dirty="0"/>
              <a:t>«Мое здоровье» (национальный проект «Здравоохранение»)</a:t>
            </a:r>
            <a:endParaRPr lang="ru-RU" sz="3200" dirty="0"/>
          </a:p>
          <a:p>
            <a:pPr algn="just">
              <a:buFont typeface="Wingdings" pitchFamily="2" charset="2"/>
              <a:buChar char="Ø"/>
            </a:pPr>
            <a:endParaRPr lang="ru-RU" sz="3200" b="1" dirty="0" smtClean="0"/>
          </a:p>
          <a:p>
            <a:pPr marL="0" indent="0" algn="just">
              <a:buNone/>
            </a:pPr>
            <a:endParaRPr lang="ru-RU" sz="3200" b="1" dirty="0" smtClean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НОМИНАЦИИ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09023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53218" y="2306907"/>
            <a:ext cx="11549577" cy="3882878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endParaRPr lang="ru-RU" sz="2800" b="1" dirty="0" smtClean="0"/>
          </a:p>
          <a:p>
            <a:pPr algn="just">
              <a:buFont typeface="Wingdings" pitchFamily="2" charset="2"/>
              <a:buChar char="Ø"/>
            </a:pPr>
            <a:endParaRPr lang="ru-RU" sz="2800" b="1" dirty="0"/>
          </a:p>
          <a:p>
            <a:pPr algn="just">
              <a:buFont typeface="Wingdings" pitchFamily="2" charset="2"/>
              <a:buChar char="Ø"/>
            </a:pPr>
            <a:endParaRPr lang="ru-RU" sz="2800" b="1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/>
              <a:t>«Экология моей страны» (национальный проект «Экология</a:t>
            </a:r>
            <a:r>
              <a:rPr lang="ru-RU" sz="2800" b="1" dirty="0" smtClean="0"/>
              <a:t>»)</a:t>
            </a:r>
            <a:endParaRPr lang="ru-RU" sz="2800" dirty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/>
              <a:t>«Моя гостеприимная Россия»</a:t>
            </a:r>
            <a:endParaRPr lang="ru-RU" sz="2800" dirty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«</a:t>
            </a:r>
            <a:r>
              <a:rPr lang="ru-RU" sz="2800" b="1" dirty="0"/>
              <a:t>Интеллектуальная собственность моей страны</a:t>
            </a:r>
            <a:r>
              <a:rPr lang="ru-RU" sz="2800" b="1" dirty="0" smtClean="0"/>
              <a:t>»</a:t>
            </a:r>
          </a:p>
          <a:p>
            <a:r>
              <a:rPr lang="ru-RU" sz="2800" b="1" dirty="0" smtClean="0"/>
              <a:t>«</a:t>
            </a:r>
            <a:r>
              <a:rPr lang="ru-RU" sz="2800" b="1" dirty="0"/>
              <a:t>Цифровая среда для повышения качества жизни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/>
              <a:t>граждан в регионах» (национальный проект «Цифровая экономика Российской Федерации»)</a:t>
            </a:r>
            <a:endParaRPr lang="ru-RU" sz="2800" dirty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 </a:t>
            </a:r>
            <a:r>
              <a:rPr lang="ru-RU" sz="2800" b="1" dirty="0"/>
              <a:t>Номинация «Большая технологическая разведка моей страны» (национальный проект «Наука и университеты»)</a:t>
            </a:r>
            <a:endParaRPr lang="ru-RU" sz="2800" dirty="0"/>
          </a:p>
          <a:p>
            <a:pPr lvl="0" algn="just">
              <a:buFont typeface="Wingdings" pitchFamily="2" charset="2"/>
              <a:buChar char="Ø"/>
            </a:pPr>
            <a:endParaRPr lang="ru-RU" sz="2800" b="1" dirty="0" smtClean="0"/>
          </a:p>
          <a:p>
            <a:pPr algn="just">
              <a:buFont typeface="Wingdings" pitchFamily="2" charset="2"/>
              <a:buChar char="Ø"/>
            </a:pPr>
            <a:endParaRPr lang="ru-RU" sz="3200" b="1" dirty="0" smtClean="0"/>
          </a:p>
          <a:p>
            <a:pPr marL="0" indent="0" algn="just">
              <a:buNone/>
            </a:pPr>
            <a:endParaRPr lang="ru-RU" sz="3200" b="1" dirty="0" smtClean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НОМИНАЦИИ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6411349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95463" y="2806441"/>
            <a:ext cx="11549577" cy="3882878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endParaRPr lang="ru-RU" sz="2800" b="1" dirty="0" smtClean="0"/>
          </a:p>
          <a:p>
            <a:pPr algn="just">
              <a:buFont typeface="Wingdings" pitchFamily="2" charset="2"/>
              <a:buChar char="Ø"/>
            </a:pPr>
            <a:endParaRPr lang="ru-RU" sz="2800" b="1" dirty="0"/>
          </a:p>
          <a:p>
            <a:pPr algn="just">
              <a:buFont typeface="Wingdings" pitchFamily="2" charset="2"/>
              <a:buChar char="Ø"/>
            </a:pPr>
            <a:endParaRPr lang="ru-RU" sz="2800" b="1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/>
              <a:t>«Моя предпринимательская инициатива. Креативные индустрии для развития регионов» (национальный проект «Малое и среднее предпринимательство и поддержка индивидуальной предпринимательской инициативы»)</a:t>
            </a:r>
            <a:endParaRPr lang="ru-RU" sz="2800" dirty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/>
              <a:t>«Моё ремесло»</a:t>
            </a:r>
            <a:endParaRPr lang="ru-RU" sz="2800" dirty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 </a:t>
            </a:r>
            <a:r>
              <a:rPr lang="ru-RU" sz="2800" b="1" dirty="0"/>
              <a:t>«Железнодорожный Транспорт. Пути сообщения моей страны»</a:t>
            </a:r>
            <a:endParaRPr lang="ru-RU" sz="2800" dirty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/>
              <a:t>«Моя страна. Моя добрая Россия»</a:t>
            </a:r>
            <a:endParaRPr lang="ru-RU" sz="2800" dirty="0"/>
          </a:p>
          <a:p>
            <a:pPr lvl="0" algn="just">
              <a:buFont typeface="Wingdings" pitchFamily="2" charset="2"/>
              <a:buChar char="Ø"/>
            </a:pPr>
            <a:endParaRPr lang="ru-RU" sz="2800" b="1" dirty="0" smtClean="0"/>
          </a:p>
          <a:p>
            <a:pPr algn="just">
              <a:buFont typeface="Wingdings" pitchFamily="2" charset="2"/>
              <a:buChar char="Ø"/>
            </a:pPr>
            <a:endParaRPr lang="ru-RU" sz="3200" dirty="0"/>
          </a:p>
          <a:p>
            <a:pPr algn="just">
              <a:buFont typeface="Wingdings" pitchFamily="2" charset="2"/>
              <a:buChar char="Ø"/>
            </a:pPr>
            <a:endParaRPr lang="ru-RU" sz="3200" b="1" dirty="0" smtClean="0"/>
          </a:p>
          <a:p>
            <a:pPr marL="0" indent="0" algn="just">
              <a:buNone/>
            </a:pPr>
            <a:endParaRPr lang="ru-RU" sz="3200" b="1" dirty="0" smtClean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НОМИНАЦИИ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710205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29213" y="2364023"/>
            <a:ext cx="11549577" cy="4276579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Первый этап - информационный – март 2024 </a:t>
            </a:r>
            <a:r>
              <a:rPr lang="ru-RU" sz="2800" dirty="0" smtClean="0"/>
              <a:t>– </a:t>
            </a:r>
            <a:r>
              <a:rPr lang="ru-RU" sz="2800" dirty="0"/>
              <a:t>проведение информационных и практических семинаров по основам социального </a:t>
            </a:r>
            <a:r>
              <a:rPr lang="ru-RU" sz="2800" dirty="0" smtClean="0"/>
              <a:t>проектирования и </a:t>
            </a:r>
            <a:r>
              <a:rPr lang="ru-RU" sz="2800" dirty="0"/>
              <a:t>прием работ на участие в Конкурсе на электронную почту </a:t>
            </a:r>
            <a:r>
              <a:rPr lang="ru-RU" sz="2800" dirty="0" smtClean="0"/>
              <a:t>Оргкомитета. </a:t>
            </a:r>
            <a:endParaRPr lang="ru-RU" sz="2800" dirty="0"/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Второй этап – заочный - апрель-</a:t>
            </a:r>
            <a:r>
              <a:rPr lang="ru-RU" sz="2800" dirty="0"/>
              <a:t>заочная экспертиза проектов и определение участников очного этапа.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b="1" dirty="0"/>
              <a:t>Третий этап</a:t>
            </a:r>
            <a:r>
              <a:rPr lang="ru-RU" sz="2800" dirty="0"/>
              <a:t> </a:t>
            </a:r>
            <a:r>
              <a:rPr lang="ru-RU" sz="2800" b="1" dirty="0"/>
              <a:t>– </a:t>
            </a:r>
            <a:r>
              <a:rPr lang="ru-RU" sz="2800" b="1" dirty="0" smtClean="0"/>
              <a:t>очный-</a:t>
            </a:r>
            <a:r>
              <a:rPr lang="ru-RU" sz="2800" dirty="0"/>
              <a:t>авторы лучших проектов (по итогам заочной экспертизы) приглашаются для защиты своих </a:t>
            </a:r>
            <a:r>
              <a:rPr lang="ru-RU" sz="2800" dirty="0" smtClean="0"/>
              <a:t>проектов.</a:t>
            </a:r>
          </a:p>
          <a:p>
            <a:pPr marL="0" indent="0" algn="just">
              <a:buNone/>
            </a:pPr>
            <a:endParaRPr lang="ru-RU" sz="2800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ПОРЯДОК ПРОВЕДЕНИЯ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155401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63196" y="2379133"/>
            <a:ext cx="11549577" cy="4134469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Четвертый этап – заочный - апрель- </a:t>
            </a:r>
            <a:r>
              <a:rPr lang="ru-RU" sz="2800" dirty="0" smtClean="0"/>
              <a:t>награждение </a:t>
            </a:r>
            <a:r>
              <a:rPr lang="ru-RU" sz="2800" dirty="0"/>
              <a:t>авторов лучших проектов (победителей) и направление проектов на заочную экспертизу Всероссийского конкурса в г. </a:t>
            </a:r>
            <a:r>
              <a:rPr lang="ru-RU" sz="2800" dirty="0" smtClean="0"/>
              <a:t>Москва на </a:t>
            </a:r>
            <a:r>
              <a:rPr lang="ru-RU" sz="2800" dirty="0"/>
              <a:t>электронную почту Оргкомитета.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b="1" dirty="0" smtClean="0"/>
              <a:t>Пятый </a:t>
            </a:r>
            <a:r>
              <a:rPr lang="ru-RU" sz="2800" b="1" dirty="0"/>
              <a:t>этап</a:t>
            </a:r>
            <a:r>
              <a:rPr lang="ru-RU" sz="2800" dirty="0"/>
              <a:t> </a:t>
            </a:r>
            <a:r>
              <a:rPr lang="ru-RU" sz="2800" b="1" dirty="0" smtClean="0"/>
              <a:t>–заочный Всероссийский- </a:t>
            </a:r>
            <a:r>
              <a:rPr lang="ru-RU" sz="2800" dirty="0" smtClean="0"/>
              <a:t>участие </a:t>
            </a:r>
            <a:r>
              <a:rPr lang="ru-RU" sz="2800" dirty="0"/>
              <a:t>лучших проектов победителей регионального этапа Конкурса в заочной экспертизе на уровне России.</a:t>
            </a:r>
          </a:p>
          <a:p>
            <a:pPr marL="0" indent="0" algn="just">
              <a:buNone/>
            </a:pPr>
            <a:endParaRPr lang="ru-RU" sz="2800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ПОРЯДОК ПРОВЕДЕНИЯ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0590508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2D37BC-7D91-4F83-845D-70080D7DD6FC}"/>
              </a:ext>
            </a:extLst>
          </p:cNvPr>
          <p:cNvSpPr>
            <a:spLocks noGrp="1"/>
          </p:cNvSpPr>
          <p:nvPr>
            <p:ph type="ctrTitle"/>
          </p:nvPr>
        </p:nvSpPr>
        <p:spPr bwMode="black">
          <a:xfrm>
            <a:off x="797983" y="1227457"/>
            <a:ext cx="11006861" cy="2971051"/>
          </a:xfrm>
        </p:spPr>
        <p:txBody>
          <a:bodyPr rtlCol="0"/>
          <a:lstStyle/>
          <a:p>
            <a:r>
              <a:rPr lang="ru-RU" dirty="0" smtClean="0"/>
              <a:t> региональный этап Всероссийского конкурса методических разработок</a:t>
            </a:r>
            <a:br>
              <a:rPr lang="ru-RU" dirty="0" smtClean="0"/>
            </a:br>
            <a:r>
              <a:rPr lang="ru-RU" dirty="0" smtClean="0"/>
              <a:t>«Классный руководитель»</a:t>
            </a:r>
            <a:br>
              <a:rPr lang="ru-RU" dirty="0" smtClean="0"/>
            </a:br>
            <a:endParaRPr lang="ru-RU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9E5DACC-1D74-41AD-B036-C015472B9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5704" y="5097966"/>
            <a:ext cx="4135902" cy="1577154"/>
          </a:xfrm>
        </p:spPr>
        <p:txBody>
          <a:bodyPr rtlCol="0">
            <a:normAutofit/>
          </a:bodyPr>
          <a:lstStyle/>
          <a:p>
            <a:pPr algn="just"/>
            <a:r>
              <a:rPr lang="ru-RU" dirty="0" smtClean="0"/>
              <a:t>ГБОУДОД ЦРТДЮ ЦСМ</a:t>
            </a:r>
          </a:p>
          <a:p>
            <a:pPr algn="just"/>
            <a:r>
              <a:rPr lang="ru-RU" dirty="0" smtClean="0"/>
              <a:t>Контакты: 332-01-62</a:t>
            </a:r>
          </a:p>
          <a:p>
            <a:pPr algn="just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9625" y="3622775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1741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65665-583F-4DD8-814D-FECA92009E9A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417648" y="1010313"/>
            <a:ext cx="11288972" cy="5149187"/>
          </a:xfrm>
        </p:spPr>
        <p:txBody>
          <a:bodyPr rtlCol="0"/>
          <a:lstStyle/>
          <a:p>
            <a:pPr indent="536575" algn="just"/>
            <a:r>
              <a:rPr lang="ru-RU" sz="3600" dirty="0"/>
              <a:t>Цель Конкурса – выявление и распространение лучших методических разработок воспитательных мероприятий, реализуемых классными руководителями в образовательных организациях.</a:t>
            </a:r>
            <a:br>
              <a:rPr lang="ru-RU" sz="3600" dirty="0"/>
            </a:br>
            <a:r>
              <a:rPr lang="ru-RU" sz="3600" dirty="0" smtClean="0"/>
              <a:t>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600" dirty="0" smtClean="0"/>
              <a:t>.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75814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D597A3-CAEC-4FBF-94DF-5925729E0C97}"/>
              </a:ext>
            </a:extLst>
          </p:cNvPr>
          <p:cNvSpPr>
            <a:spLocks noGrp="1"/>
          </p:cNvSpPr>
          <p:nvPr>
            <p:ph type="title"/>
          </p:nvPr>
        </p:nvSpPr>
        <p:spPr bwMode="white"/>
        <p:txBody>
          <a:bodyPr rtlCol="0"/>
          <a:lstStyle/>
          <a:p>
            <a:pPr algn="ctr" rtl="0"/>
            <a:r>
              <a:rPr lang="ru-RU" sz="4800" dirty="0" smtClean="0"/>
              <a:t>УЧАСТНИКИ КОНКУРСА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EF5FD3-E825-420F-8A22-D0B5F3294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9489" y="2201333"/>
            <a:ext cx="11591779" cy="3969207"/>
          </a:xfrm>
        </p:spPr>
        <p:txBody>
          <a:bodyPr rtlCol="0">
            <a:normAutofit fontScale="92500" lnSpcReduction="10000"/>
          </a:bodyPr>
          <a:lstStyle/>
          <a:p>
            <a:pPr marL="0" indent="536575" algn="just">
              <a:buNone/>
            </a:pPr>
            <a:r>
              <a:rPr lang="ru-RU" sz="3200" dirty="0" smtClean="0"/>
              <a:t> </a:t>
            </a:r>
            <a:r>
              <a:rPr lang="ru-RU" sz="3200" dirty="0"/>
              <a:t>В </a:t>
            </a:r>
            <a:r>
              <a:rPr lang="ru-RU" sz="3200" dirty="0" smtClean="0"/>
              <a:t>конкурсе </a:t>
            </a:r>
            <a:r>
              <a:rPr lang="ru-RU" sz="3200" dirty="0"/>
              <a:t>могут принимать участие </a:t>
            </a:r>
            <a:r>
              <a:rPr lang="ru-RU" sz="3200" dirty="0" smtClean="0"/>
              <a:t>классные руководители образовательных </a:t>
            </a:r>
            <a:r>
              <a:rPr lang="ru-RU" sz="3200" dirty="0"/>
              <a:t>организаций, </a:t>
            </a:r>
            <a:r>
              <a:rPr lang="ru-RU" sz="3200" dirty="0" smtClean="0"/>
              <a:t>Самарской </a:t>
            </a:r>
            <a:r>
              <a:rPr lang="ru-RU" sz="3200" dirty="0"/>
              <a:t>области независимо от их ведомственной принадлежности.</a:t>
            </a:r>
          </a:p>
          <a:p>
            <a:pPr marL="0" indent="536575" algn="just">
              <a:buNone/>
            </a:pPr>
            <a:r>
              <a:rPr lang="ru-RU" sz="3200" dirty="0"/>
              <a:t>Участие в конкурсе индивидуальное. Каждый участник может представить на Конкурс только одну методическую разработку. Коллективные методические разработки на Конкурс не принимаются.</a:t>
            </a:r>
          </a:p>
          <a:p>
            <a:pPr marL="0" indent="536575" algn="just">
              <a:buNone/>
            </a:pP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2556364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95463" y="2277533"/>
            <a:ext cx="11549577" cy="4411786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endParaRPr lang="ru-RU" sz="2800" b="1" dirty="0" smtClean="0"/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/>
              <a:t>гражданское </a:t>
            </a:r>
            <a:r>
              <a:rPr lang="ru-RU" sz="2800" dirty="0"/>
              <a:t>и патриотическое воспитание; </a:t>
            </a:r>
          </a:p>
          <a:p>
            <a:r>
              <a:rPr lang="ru-RU" sz="2800" dirty="0"/>
              <a:t>духовное и нравственное воспитание; </a:t>
            </a:r>
          </a:p>
          <a:p>
            <a:r>
              <a:rPr lang="ru-RU" sz="2800" dirty="0"/>
              <a:t>приобщение к культурному наследию;</a:t>
            </a:r>
          </a:p>
          <a:p>
            <a:r>
              <a:rPr lang="ru-RU" sz="2800" dirty="0"/>
              <a:t> популяризация традиционных российских нравственных и семейных ценностей; </a:t>
            </a:r>
          </a:p>
          <a:p>
            <a:r>
              <a:rPr lang="ru-RU" sz="2800" dirty="0"/>
              <a:t>физическое воспитание и формирование культуры здоровья; </a:t>
            </a:r>
          </a:p>
          <a:p>
            <a:pPr algn="just">
              <a:buFont typeface="Wingdings" pitchFamily="2" charset="2"/>
              <a:buChar char="Ø"/>
            </a:pPr>
            <a:endParaRPr lang="ru-RU" sz="2800" b="1" dirty="0"/>
          </a:p>
          <a:p>
            <a:pPr algn="just">
              <a:buFont typeface="Wingdings" pitchFamily="2" charset="2"/>
              <a:buChar char="Ø"/>
            </a:pPr>
            <a:endParaRPr lang="ru-RU" sz="2800" b="1" dirty="0" smtClean="0"/>
          </a:p>
          <a:p>
            <a:pPr marL="0" lvl="0" indent="0" algn="just">
              <a:buNone/>
            </a:pPr>
            <a:endParaRPr lang="ru-RU" sz="2800" b="1" dirty="0" smtClean="0"/>
          </a:p>
          <a:p>
            <a:pPr algn="just">
              <a:buFont typeface="Wingdings" pitchFamily="2" charset="2"/>
              <a:buChar char="Ø"/>
            </a:pPr>
            <a:endParaRPr lang="ru-RU" sz="3200" dirty="0"/>
          </a:p>
          <a:p>
            <a:pPr algn="just">
              <a:buFont typeface="Wingdings" pitchFamily="2" charset="2"/>
              <a:buChar char="Ø"/>
            </a:pPr>
            <a:endParaRPr lang="ru-RU" sz="3200" b="1" dirty="0" smtClean="0"/>
          </a:p>
          <a:p>
            <a:pPr marL="0" indent="0" algn="just">
              <a:buNone/>
            </a:pPr>
            <a:endParaRPr lang="ru-RU" sz="3200" b="1" dirty="0" smtClean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/>
            <a:r>
              <a:rPr lang="ru-RU" sz="4800" dirty="0" smtClean="0"/>
              <a:t>Направления Конкурса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1029770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10797" y="2311400"/>
            <a:ext cx="11549577" cy="4310186"/>
          </a:xfrm>
        </p:spPr>
        <p:txBody>
          <a:bodyPr rtlCol="0">
            <a:noAutofit/>
          </a:bodyPr>
          <a:lstStyle/>
          <a:p>
            <a:r>
              <a:rPr lang="ru-RU" sz="2800"/>
              <a:t>трудовое воспитание и профессиональное самоопределение; </a:t>
            </a:r>
          </a:p>
          <a:p>
            <a:r>
              <a:rPr lang="ru-RU" sz="2800"/>
              <a:t>экологическое воспитание; </a:t>
            </a:r>
          </a:p>
          <a:p>
            <a:r>
              <a:rPr lang="ru-RU" sz="2800"/>
              <a:t>популяризация профессии учителя и наставничества в системе образования России.</a:t>
            </a:r>
            <a:endParaRPr lang="ru-RU" sz="280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/>
            <a:r>
              <a:rPr lang="ru-RU" sz="4800" dirty="0"/>
              <a:t>Направления </a:t>
            </a:r>
            <a:r>
              <a:rPr lang="ru-RU" sz="4800" dirty="0" smtClean="0"/>
              <a:t>Конкурса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68664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D597A3-CAEC-4FBF-94DF-5925729E0C97}"/>
              </a:ext>
            </a:extLst>
          </p:cNvPr>
          <p:cNvSpPr>
            <a:spLocks noGrp="1"/>
          </p:cNvSpPr>
          <p:nvPr>
            <p:ph type="title"/>
          </p:nvPr>
        </p:nvSpPr>
        <p:spPr bwMode="white"/>
        <p:txBody>
          <a:bodyPr rtlCol="0"/>
          <a:lstStyle/>
          <a:p>
            <a:pPr algn="ctr" rtl="0"/>
            <a:r>
              <a:rPr lang="ru-RU" sz="4800" dirty="0" smtClean="0"/>
              <a:t>УЧАСТНИКИ КОНКУРСА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EF5FD3-E825-420F-8A22-D0B5F3294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917" y="2531776"/>
            <a:ext cx="11189741" cy="3638764"/>
          </a:xfrm>
        </p:spPr>
        <p:txBody>
          <a:bodyPr rtlCol="0">
            <a:normAutofit/>
          </a:bodyPr>
          <a:lstStyle/>
          <a:p>
            <a:pPr marL="0" indent="536575" algn="just">
              <a:buNone/>
            </a:pPr>
            <a:r>
              <a:rPr lang="ru-RU" sz="3600" dirty="0" smtClean="0"/>
              <a:t>В Конкурсе могут принимать участие </a:t>
            </a:r>
            <a:r>
              <a:rPr lang="ru-RU" sz="3600" b="1" dirty="0" smtClean="0"/>
              <a:t>педагогические работники </a:t>
            </a:r>
            <a:r>
              <a:rPr lang="ru-RU" sz="3600" dirty="0" smtClean="0"/>
              <a:t>образовательных организаций Самарской области не зависимо от их ведомственной принадлежности, а также видов и типов.</a:t>
            </a:r>
          </a:p>
        </p:txBody>
      </p:sp>
    </p:spTree>
    <p:extLst>
      <p:ext uri="{BB962C8B-B14F-4D97-AF65-F5344CB8AC3E}">
        <p14:creationId xmlns:p14="http://schemas.microsoft.com/office/powerpoint/2010/main" val="17294628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63196" y="2379133"/>
            <a:ext cx="11549577" cy="4134469"/>
          </a:xfrm>
        </p:spPr>
        <p:txBody>
          <a:bodyPr rtlCol="0">
            <a:noAutofit/>
          </a:bodyPr>
          <a:lstStyle/>
          <a:p>
            <a:r>
              <a:rPr lang="ru-RU" sz="2800" dirty="0" smtClean="0"/>
              <a:t>Конкурс проводится </a:t>
            </a:r>
            <a:r>
              <a:rPr lang="ru-RU" sz="2800" dirty="0"/>
              <a:t>в три этапа </a:t>
            </a:r>
            <a:r>
              <a:rPr lang="ru-RU" sz="2800" dirty="0" smtClean="0"/>
              <a:t>с</a:t>
            </a:r>
            <a:endParaRPr lang="ru-RU" sz="2800" dirty="0"/>
          </a:p>
          <a:p>
            <a:r>
              <a:rPr lang="ru-RU" sz="2800" dirty="0"/>
              <a:t>1 этап – </a:t>
            </a:r>
            <a:r>
              <a:rPr lang="ru-RU" sz="2800" dirty="0" smtClean="0"/>
              <a:t>территориальный; </a:t>
            </a:r>
          </a:p>
          <a:p>
            <a:r>
              <a:rPr lang="ru-RU" sz="2800" dirty="0" smtClean="0"/>
              <a:t>2 </a:t>
            </a:r>
            <a:r>
              <a:rPr lang="ru-RU" sz="2800" dirty="0"/>
              <a:t>этап – </a:t>
            </a:r>
            <a:r>
              <a:rPr lang="ru-RU" sz="2800" dirty="0" smtClean="0"/>
              <a:t>заочный областной; </a:t>
            </a:r>
            <a:endParaRPr lang="ru-RU" sz="2800" dirty="0"/>
          </a:p>
          <a:p>
            <a:r>
              <a:rPr lang="ru-RU" sz="2800" dirty="0"/>
              <a:t>3 этап – </a:t>
            </a:r>
            <a:r>
              <a:rPr lang="ru-RU" sz="2800" dirty="0" smtClean="0"/>
              <a:t>заочный всероссийский. </a:t>
            </a:r>
            <a:endParaRPr lang="ru-RU" sz="2800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ПОРЯДОК ПРОВЕДЕНИЯ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7761686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FDA7EC95-D971-4A86-9927-619CED5AB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5064369"/>
            <a:ext cx="10561418" cy="1583039"/>
          </a:xfrm>
        </p:spPr>
        <p:txBody>
          <a:bodyPr rtlCol="0">
            <a:normAutofit/>
          </a:bodyPr>
          <a:lstStyle/>
          <a:p>
            <a:r>
              <a:rPr lang="ru-RU" sz="2000" dirty="0" smtClean="0"/>
              <a:t>Контакты оргкомитета ГБОУДОД ЦРТДЮ «Центр социализации молодёжи»: </a:t>
            </a:r>
            <a:br>
              <a:rPr lang="ru-RU" sz="2000" dirty="0" smtClean="0"/>
            </a:br>
            <a:r>
              <a:rPr lang="ru-RU" sz="2000" dirty="0" smtClean="0"/>
              <a:t>443010, г. Самара,  ул. Куйбышева, 131, </a:t>
            </a:r>
            <a:br>
              <a:rPr lang="ru-RU" sz="2000" dirty="0" smtClean="0"/>
            </a:br>
            <a:r>
              <a:rPr lang="ru-RU" sz="2000" dirty="0" smtClean="0"/>
              <a:t>8 (846) 332-01-62 Сучкова Елена Марковна, </a:t>
            </a:r>
            <a:br>
              <a:rPr lang="ru-RU" sz="2000" dirty="0" smtClean="0"/>
            </a:br>
            <a:r>
              <a:rPr lang="ru-RU" sz="2000" dirty="0" smtClean="0"/>
              <a:t>Положения конкурсов опубликованы на сайте </a:t>
            </a:r>
            <a:r>
              <a:rPr lang="en-US" sz="2000" dirty="0" smtClean="0"/>
              <a:t>www</a:t>
            </a:r>
            <a:r>
              <a:rPr lang="ru-RU" sz="2000" dirty="0" smtClean="0"/>
              <a:t>.</a:t>
            </a:r>
            <a:r>
              <a:rPr lang="ru-RU" sz="2000" dirty="0" err="1" smtClean="0"/>
              <a:t>цсмсамара.рф</a:t>
            </a:r>
            <a:endParaRPr lang="ru-RU" sz="2000" dirty="0"/>
          </a:p>
        </p:txBody>
      </p:sp>
      <p:sp>
        <p:nvSpPr>
          <p:cNvPr id="9" name="Объект 8">
            <a:extLst>
              <a:ext uri="{FF2B5EF4-FFF2-40B4-BE49-F238E27FC236}">
                <a16:creationId xmlns="" xmlns:a16="http://schemas.microsoft.com/office/drawing/2014/main" id="{D7442235-8F25-4E4C-8750-8CC8C44313A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 rtlCol="0">
            <a:normAutofit/>
          </a:bodyPr>
          <a:lstStyle/>
          <a:p>
            <a:pPr marL="0" indent="0" algn="ctr" rtl="0">
              <a:buFont typeface="Arial" panose="020B0604020202020204" pitchFamily="34" charset="0"/>
              <a:buNone/>
            </a:pPr>
            <a:r>
              <a:rPr lang="ru-RU" sz="5400" dirty="0" smtClean="0"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ВНИМАНИЕ!</a:t>
            </a:r>
            <a:endParaRPr lang="ru-RU" sz="5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29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53218" y="2306907"/>
            <a:ext cx="11549577" cy="3882878"/>
          </a:xfrm>
        </p:spPr>
        <p:txBody>
          <a:bodyPr rtlCol="0"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3200" b="1" dirty="0" smtClean="0"/>
              <a:t>Конспект занятия </a:t>
            </a:r>
            <a:r>
              <a:rPr lang="ru-RU" sz="3200" b="1" dirty="0" err="1" smtClean="0"/>
              <a:t>c</a:t>
            </a:r>
            <a:r>
              <a:rPr lang="ru-RU" sz="3200" b="1" dirty="0" smtClean="0"/>
              <a:t> краткой пояснительной запиской и УМК.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200" b="1" dirty="0" smtClean="0"/>
              <a:t>Методические </a:t>
            </a:r>
            <a:r>
              <a:rPr lang="ru-RU" sz="3200" b="1" dirty="0" smtClean="0"/>
              <a:t>разработки </a:t>
            </a:r>
            <a:r>
              <a:rPr lang="ru-RU" sz="3200" b="1" smtClean="0"/>
              <a:t>по </a:t>
            </a:r>
            <a:r>
              <a:rPr lang="ru-RU" sz="3200" b="1" smtClean="0"/>
              <a:t>реализации программ.</a:t>
            </a:r>
            <a:endParaRPr lang="ru-RU" sz="3200" b="1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3200" b="1" dirty="0" smtClean="0"/>
              <a:t>Сценарий </a:t>
            </a:r>
            <a:r>
              <a:rPr lang="ru-RU" sz="3200" b="1" dirty="0" smtClean="0"/>
              <a:t>массовых мероприятия</a:t>
            </a:r>
            <a:r>
              <a:rPr lang="ru-RU" sz="3200" b="1" dirty="0" smtClean="0"/>
              <a:t>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НОМИНАЦИИ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3104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FF1311-DD92-45BA-B10F-C1A324C27B5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53218" y="2306907"/>
            <a:ext cx="11549577" cy="3882878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3200" dirty="0" smtClean="0"/>
              <a:t>Конкурс проводится </a:t>
            </a:r>
            <a:r>
              <a:rPr lang="ru-RU" sz="3200" b="1" dirty="0" smtClean="0"/>
              <a:t>с октября 2023 по декабрь 2023 года</a:t>
            </a:r>
            <a:r>
              <a:rPr lang="ru-RU" sz="32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200" dirty="0" smtClean="0"/>
              <a:t>Участники Конкурса в срок </a:t>
            </a:r>
            <a:r>
              <a:rPr lang="ru-RU" sz="3200" b="1" dirty="0" smtClean="0"/>
              <a:t>до 20 ноября 2023  </a:t>
            </a:r>
            <a:r>
              <a:rPr lang="ru-RU" sz="3200" dirty="0" smtClean="0"/>
              <a:t>года направляют заявку на участие в Конкурсе, конкурсные материалы в электронном виде </a:t>
            </a:r>
            <a:r>
              <a:rPr lang="ru-RU" sz="3200" b="1" dirty="0" smtClean="0"/>
              <a:t>в адрес Оргкомитета Конкурса </a:t>
            </a:r>
            <a:r>
              <a:rPr lang="en-US" sz="3200" b="1" dirty="0" smtClean="0"/>
              <a:t>sem610</a:t>
            </a:r>
            <a:r>
              <a:rPr lang="ru-RU" sz="3200" b="1" dirty="0" smtClean="0"/>
              <a:t>@</a:t>
            </a:r>
            <a:r>
              <a:rPr lang="en-US" sz="3200" b="1" dirty="0" smtClean="0"/>
              <a:t>mail</a:t>
            </a:r>
            <a:r>
              <a:rPr lang="ru-RU" sz="3200" b="1" dirty="0" smtClean="0"/>
              <a:t>.</a:t>
            </a:r>
            <a:r>
              <a:rPr lang="en-US" sz="3200" b="1" dirty="0" err="1" smtClean="0"/>
              <a:t>ru</a:t>
            </a:r>
            <a:r>
              <a:rPr lang="ru-RU" sz="3200" b="1" dirty="0" smtClean="0"/>
              <a:t> с темой письма «Конкурс Открытые уроки».</a:t>
            </a:r>
            <a:endParaRPr lang="ru-RU" sz="3200" b="1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76B58F-1CF7-41B5-BF70-710D7AC7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01" y="268027"/>
            <a:ext cx="7535103" cy="1441314"/>
          </a:xfrm>
        </p:spPr>
        <p:txBody>
          <a:bodyPr rtlCol="0"/>
          <a:lstStyle/>
          <a:p>
            <a:pPr algn="ctr" rtl="0"/>
            <a:r>
              <a:rPr lang="ru-RU" sz="4800" dirty="0" smtClean="0"/>
              <a:t>ПОРЯДОК ПРОВЕДЕНИЯ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3104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2D37BC-7D91-4F83-845D-70080D7DD6FC}"/>
              </a:ext>
            </a:extLst>
          </p:cNvPr>
          <p:cNvSpPr>
            <a:spLocks noGrp="1"/>
          </p:cNvSpPr>
          <p:nvPr>
            <p:ph type="ctrTitle"/>
          </p:nvPr>
        </p:nvSpPr>
        <p:spPr bwMode="black">
          <a:xfrm>
            <a:off x="922540" y="1364741"/>
            <a:ext cx="11006861" cy="2971051"/>
          </a:xfrm>
        </p:spPr>
        <p:txBody>
          <a:bodyPr rtlCol="0"/>
          <a:lstStyle/>
          <a:p>
            <a:pPr rtl="0"/>
            <a:r>
              <a:rPr lang="ru-RU" b="0" dirty="0" smtClean="0"/>
              <a:t>Областной конкурс педагогических работников</a:t>
            </a:r>
            <a:br>
              <a:rPr lang="ru-RU" b="0" dirty="0" smtClean="0"/>
            </a:br>
            <a:r>
              <a:rPr lang="ru-RU" b="1" dirty="0" smtClean="0"/>
              <a:t>«ВОСПИТАТЬ ЧЕЛОВЕКА»</a:t>
            </a:r>
            <a:endParaRPr lang="ru-RU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9E5DACC-1D74-41AD-B036-C015472B9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5704" y="5097966"/>
            <a:ext cx="4135902" cy="1577154"/>
          </a:xfrm>
        </p:spPr>
        <p:txBody>
          <a:bodyPr rtlCol="0">
            <a:normAutofit/>
          </a:bodyPr>
          <a:lstStyle/>
          <a:p>
            <a:pPr algn="just"/>
            <a:r>
              <a:rPr lang="ru-RU" dirty="0" smtClean="0"/>
              <a:t>ГБОУДОД ЦРТДЮ ЦСМ</a:t>
            </a:r>
          </a:p>
          <a:p>
            <a:pPr algn="just"/>
            <a:r>
              <a:rPr lang="ru-RU" dirty="0" smtClean="0"/>
              <a:t>Контакты: 332-01-62</a:t>
            </a:r>
          </a:p>
          <a:p>
            <a:pPr algn="just"/>
            <a:r>
              <a:rPr lang="ru-RU" dirty="0" smtClean="0"/>
              <a:t> </a:t>
            </a:r>
            <a:r>
              <a:rPr lang="en-US" dirty="0" smtClean="0"/>
              <a:t>cvt.csm@mail.ru</a:t>
            </a:r>
            <a:endParaRPr lang="ru-RU" dirty="0"/>
          </a:p>
        </p:txBody>
      </p:sp>
      <p:pic>
        <p:nvPicPr>
          <p:cNvPr id="6" name="Picture 2" descr="https://xn--80aaebobrug0aehzqb4f4d.xn--p1ai/wp-content/uploads/2022/04/cropped-%D0%BB%D0%BE%D0%B3%D0%BE%D1%82%D0%B8%D0%BF-02-4-1-2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9144" y="281353"/>
            <a:ext cx="1316117" cy="21240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3975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65665-583F-4DD8-814D-FECA92009E9A}"/>
              </a:ext>
            </a:extLst>
          </p:cNvPr>
          <p:cNvSpPr>
            <a:spLocks noGrp="1"/>
          </p:cNvSpPr>
          <p:nvPr>
            <p:ph type="title"/>
          </p:nvPr>
        </p:nvSpPr>
        <p:spPr bwMode="white"/>
        <p:txBody>
          <a:bodyPr rtlCol="0"/>
          <a:lstStyle/>
          <a:p>
            <a:pPr marL="0" indent="536575"/>
            <a:r>
              <a:rPr lang="ru-RU" sz="3600" dirty="0" smtClean="0"/>
              <a:t>Конкурс нацелен на выявление и трансляцию профессиональному сообществу новых форм, практик и инновационного педагогического опыта воспитания гармонично развитой и социально ответственной личности на основе духовно-нравственных ценностей, исторических и национально-культурных традиций Российской Федерации.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69094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D597A3-CAEC-4FBF-94DF-5925729E0C97}"/>
              </a:ext>
            </a:extLst>
          </p:cNvPr>
          <p:cNvSpPr>
            <a:spLocks noGrp="1"/>
          </p:cNvSpPr>
          <p:nvPr>
            <p:ph type="title"/>
          </p:nvPr>
        </p:nvSpPr>
        <p:spPr bwMode="white"/>
        <p:txBody>
          <a:bodyPr rtlCol="0"/>
          <a:lstStyle/>
          <a:p>
            <a:pPr algn="ctr" rtl="0"/>
            <a:r>
              <a:rPr lang="ru-RU" sz="4800" dirty="0" smtClean="0"/>
              <a:t>УЧАСТНИКИ КОНКУРСА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EF5FD3-E825-420F-8A22-D0B5F3294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9489" y="2531776"/>
            <a:ext cx="11591779" cy="3638764"/>
          </a:xfrm>
        </p:spPr>
        <p:txBody>
          <a:bodyPr rtlCol="0">
            <a:normAutofit/>
          </a:bodyPr>
          <a:lstStyle/>
          <a:p>
            <a:pPr marL="0" indent="536575" algn="just">
              <a:buNone/>
            </a:pPr>
            <a:r>
              <a:rPr lang="ru-RU" sz="3200" dirty="0" smtClean="0"/>
              <a:t>В Конкурсе могут принимать участие </a:t>
            </a:r>
            <a:r>
              <a:rPr lang="ru-RU" sz="3200" b="1" dirty="0" smtClean="0"/>
              <a:t>образовательные учреждения, сотрудники и представители образовательных организаций, родители, сотрудники и представители общественных организаций, общественные объединения </a:t>
            </a:r>
            <a:r>
              <a:rPr lang="ru-RU" sz="3200" dirty="0" smtClean="0"/>
              <a:t>Самарской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1729462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154_TF45182065" id="{F7445337-2D91-4CE5-9FD0-77A359430257}" vid="{10D17C8D-F4E5-41B6-A874-2AC04D09EB5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1DE3E1-BE43-4468-8986-14BA0CF36A3F}">
  <ds:schemaRefs>
    <ds:schemaRef ds:uri="http://purl.org/dc/terms/"/>
    <ds:schemaRef ds:uri="http://schemas.microsoft.com/sharepoint/v3"/>
    <ds:schemaRef ds:uri="http://purl.org/dc/dcmitype/"/>
    <ds:schemaRef ds:uri="fb0879af-3eba-417a-a55a-ffe6dcd6ca77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6dc4bcd6-49db-4c07-9060-8acfc67cef9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58C4112-5095-4F1B-BBD1-26FC52CA7D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C75368-59C6-47C9-94A5-81D396CCE5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Структура убедительной речи </Template>
  <TotalTime>0</TotalTime>
  <Words>2969</Words>
  <Application>Microsoft Office PowerPoint</Application>
  <PresentationFormat>Широкоэкранный</PresentationFormat>
  <Paragraphs>303</Paragraphs>
  <Slides>41</Slides>
  <Notes>40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9" baseType="lpstr">
      <vt:lpstr>Arial</vt:lpstr>
      <vt:lpstr>Calibri</vt:lpstr>
      <vt:lpstr>Century Gothic</vt:lpstr>
      <vt:lpstr>Tahoma</vt:lpstr>
      <vt:lpstr>Times New Roman</vt:lpstr>
      <vt:lpstr>Wingdings</vt:lpstr>
      <vt:lpstr>Wingdings 2</vt:lpstr>
      <vt:lpstr>Цитаты</vt:lpstr>
      <vt:lpstr>ПЕДАГОГИЧЕСКИЕ КОНКУРСНЫЕ МЕРОПРИЯТИЯ</vt:lpstr>
      <vt:lpstr>Областной конкурс методических разработок педагогов  «ОТКРЫТЫЕ УРОКИ»</vt:lpstr>
      <vt:lpstr>Конкурс нацелен  на  повышение профессионального мастерства педагогических работников, выявление и трансляцию лучших педагогических практик.</vt:lpstr>
      <vt:lpstr>УЧАСТНИКИ КОНКУРСА</vt:lpstr>
      <vt:lpstr>НОМИНАЦИИ</vt:lpstr>
      <vt:lpstr>ПОРЯДОК ПРОВЕДЕНИЯ</vt:lpstr>
      <vt:lpstr>Областной конкурс педагогических работников «ВОСПИТАТЬ ЧЕЛОВЕКА»</vt:lpstr>
      <vt:lpstr>Конкурс нацелен на выявление и трансляцию профессиональному сообществу новых форм, практик и инновационного педагогического опыта воспитания гармонично развитой и социально ответственной личности на основе духовно-нравственных ценностей, исторических и национально-культурных традиций Российской Федерации.</vt:lpstr>
      <vt:lpstr>УЧАСТНИКИ КОНКУРСА</vt:lpstr>
      <vt:lpstr>КАТЕГОРИИ КОНКУРСА</vt:lpstr>
      <vt:lpstr>НОМИНАЦИИ  1 КАТЕГОРИЯ</vt:lpstr>
      <vt:lpstr>НОМИНАЦИИ  2 КАТЕГОРИЯ</vt:lpstr>
      <vt:lpstr>НОМИНАЦИИ  3 КАТЕГОРИЯ</vt:lpstr>
      <vt:lpstr>ПОРЯДОК ПРОВЕДЕНИЯ</vt:lpstr>
      <vt:lpstr>Областной конкурс методических разработок педагогов  «Растим патриотов России»</vt:lpstr>
      <vt:lpstr>Конкурс проводится с целью обновления содержания патриотического воспитания в образовательных организациях, выявления, поддержки и сопровождения наиболее успешных форм, практик и инициатив в сфере патриотического воспитания.  .</vt:lpstr>
      <vt:lpstr>УЧАСТНИКИ КОНКУРСА</vt:lpstr>
      <vt:lpstr>НОМИНАЦИИ  </vt:lpstr>
      <vt:lpstr>НОМИНАЦИИ  </vt:lpstr>
      <vt:lpstr>ПОРЯДОК ПРОВЕДЕНИЯ</vt:lpstr>
      <vt:lpstr>Областной конкурс  педагогов и обучающихся  «Мой наставник»</vt:lpstr>
      <vt:lpstr>Конкурс проводится с целью  развития наставничества, выявления,  поддержки и  распространения эффективного опыта  наставничества</vt:lpstr>
      <vt:lpstr>УЧАСТНИКИ КОНКУРСА</vt:lpstr>
      <vt:lpstr>НОМИНАЦИИ  </vt:lpstr>
      <vt:lpstr>НОМИНАЦИИ  </vt:lpstr>
      <vt:lpstr>ПОРЯДОК ПРОВЕДЕНИЯ</vt:lpstr>
      <vt:lpstr>Региональный этап Всероссийского конкурса  молодежных проектов «Моя страна – моя Россия»</vt:lpstr>
      <vt:lpstr>Конкурс нацелен на привлечение молодежи  к участию в социально-экономическом развитию региона- разработке и реализации проектов,  содействие участию молодежи в реализации приоритетных национальных проектов, развитие социальных лифтов, поддержка проектов и инициатив, создающих возможности для личностной и профессиональной самореализации граждан в различных сферах деятельности.   .</vt:lpstr>
      <vt:lpstr>УЧАСТНИКИ КОНКУРСА</vt:lpstr>
      <vt:lpstr>НОМИНАЦИИ</vt:lpstr>
      <vt:lpstr>НОМИНАЦИИ</vt:lpstr>
      <vt:lpstr>НОМИНАЦИИ</vt:lpstr>
      <vt:lpstr>ПОРЯДОК ПРОВЕДЕНИЯ</vt:lpstr>
      <vt:lpstr>ПОРЯДОК ПРОВЕДЕНИЯ</vt:lpstr>
      <vt:lpstr> региональный этап Всероссийского конкурса методических разработок «Классный руководитель» </vt:lpstr>
      <vt:lpstr>Цель Конкурса – выявление и распространение лучших методических разработок воспитательных мероприятий, реализуемых классными руководителями в образовательных организациях. .   .   .</vt:lpstr>
      <vt:lpstr>УЧАСТНИКИ КОНКУРСА</vt:lpstr>
      <vt:lpstr>Направления Конкурса</vt:lpstr>
      <vt:lpstr>Направления Конкурса</vt:lpstr>
      <vt:lpstr>ПОРЯДОК ПРОВЕДЕНИЯ</vt:lpstr>
      <vt:lpstr>Контакты оргкомитета ГБОУДОД ЦРТДЮ «Центр социализации молодёжи»:  443010, г. Самара,  ул. Куйбышева, 131,  8 (846) 332-01-62 Сучкова Елена Марковна,  Положения конкурсов опубликованы на сайте www.цсмсамара.рф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2022-09-12T08:23:07Z</dcterms:created>
  <dcterms:modified xsi:type="dcterms:W3CDTF">2023-10-04T09:12:26Z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