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7" r:id="rId3"/>
    <p:sldId id="259" r:id="rId4"/>
    <p:sldId id="270" r:id="rId5"/>
    <p:sldId id="260" r:id="rId6"/>
    <p:sldId id="262" r:id="rId7"/>
    <p:sldId id="265" r:id="rId8"/>
    <p:sldId id="266" r:id="rId9"/>
    <p:sldId id="267" r:id="rId10"/>
    <p:sldId id="268" r:id="rId11"/>
    <p:sldId id="271" r:id="rId12"/>
    <p:sldId id="272" r:id="rId13"/>
    <p:sldId id="273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2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58283-544D-42CB-AF50-C95FCB569616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B4AB8-6C23-4845-8AB1-36A6193177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06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B4AB8-6C23-4845-8AB1-36A6193177D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60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334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268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16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64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58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124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3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6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96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22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13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72590-796C-4F40-BF7C-ACC56E7D9365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F46A8-6CE6-4E53-8934-7B63C08CB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687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rmc.pioner-samara.ru/index.php/metodicheskie-material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rmc63@yandex.ru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8085"/>
            <a:ext cx="2808312" cy="2300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66692B-21DC-4924-AA8B-E22E92EF9147}"/>
              </a:ext>
            </a:extLst>
          </p:cNvPr>
          <p:cNvSpPr txBox="1"/>
          <p:nvPr/>
        </p:nvSpPr>
        <p:spPr>
          <a:xfrm>
            <a:off x="611560" y="3068960"/>
            <a:ext cx="820891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Учредитель Конкурса </a:t>
            </a:r>
            <a:r>
              <a:rPr lang="ru-RU" sz="3200" dirty="0">
                <a:solidFill>
                  <a:srgbClr val="C00000"/>
                </a:solidFill>
              </a:rPr>
              <a:t>-  </a:t>
            </a:r>
            <a:r>
              <a:rPr lang="ru-RU" sz="3200" dirty="0"/>
              <a:t>министерство образования и науки  Самарской области</a:t>
            </a:r>
          </a:p>
          <a:p>
            <a:endParaRPr lang="ru-RU" sz="2400" dirty="0"/>
          </a:p>
          <a:p>
            <a:r>
              <a:rPr lang="ru-RU" sz="3200" b="1" dirty="0">
                <a:solidFill>
                  <a:schemeClr val="tx2"/>
                </a:solidFill>
              </a:rPr>
              <a:t>Организатор Конкурса </a:t>
            </a:r>
            <a:r>
              <a:rPr lang="ru-RU" sz="3200" dirty="0">
                <a:solidFill>
                  <a:schemeClr val="tx2"/>
                </a:solidFill>
              </a:rPr>
              <a:t>– </a:t>
            </a:r>
            <a:r>
              <a:rPr lang="ru-RU" sz="3200" dirty="0"/>
              <a:t>ГБОУ ДО СО «Самарский Дворец детского и юношеского творчества»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75FB63-DE60-4D50-8561-0443354ADB75}"/>
              </a:ext>
            </a:extLst>
          </p:cNvPr>
          <p:cNvSpPr txBox="1"/>
          <p:nvPr/>
        </p:nvSpPr>
        <p:spPr>
          <a:xfrm>
            <a:off x="3059833" y="488490"/>
            <a:ext cx="597666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Областной конкурс инновационных дополнительных общеобразовательных общеразвивающих программ </a:t>
            </a:r>
          </a:p>
          <a:p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cs typeface="Aharoni" panose="02010803020104030203" pitchFamily="2" charset="-79"/>
              </a:rPr>
              <a:t>«Новый формат» - 2023</a:t>
            </a:r>
            <a:endParaRPr lang="ru-RU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88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96752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A206A"/>
                </a:solidFill>
              </a:rPr>
              <a:t>номинации: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программы (независимо от направленности), реализующиеся в сетевой форме с привлечением специалистов-практиков из реального сектора экономики, организаций спорта, культуры, общественных организаций;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программы (независимо от направленности), реализующиеся в дистанционной форме, или включающие в себя дистанционные курсы;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программы для детей с особыми образовательными потребностями (независимо от направленности), в том числе для детей с ОВЗ, одаренных детей и детей, находящихся в трудной жизненной ситуации;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программы ранней профориентации (независимо от направленности), обеспечивающие ознакомление с профессиями будущего и актуальными для региона профессиями, в том числе педагогического профиля;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программы (естественнонаучно и технической направленностей), обеспечивающие реализацию приоритетных направлений научно-технологического развития страны и региона;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/>
              <a:t>программы (туристско-краеведческой и социально-гуманитарной направленностей), способствующие гражданско-патриотическому воспитанию путем вовлечения детей в туристско-краеведческую деятельность и социальные практики, направленные на развитие культуры межнационального общения и укрепление духовно-нравственных основ личности</a:t>
            </a:r>
            <a:r>
              <a:rPr lang="ru-RU" sz="2000" dirty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9" y="-141210"/>
            <a:ext cx="1872208" cy="171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67744" y="76572"/>
            <a:ext cx="66967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cs typeface="Aharoni" panose="02010803020104030203" pitchFamily="2" charset="-79"/>
              </a:rPr>
              <a:t>Областной конкурс инновационных дополнительных </a:t>
            </a:r>
          </a:p>
          <a:p>
            <a:r>
              <a:rPr lang="ru-RU" b="1" dirty="0">
                <a:solidFill>
                  <a:schemeClr val="tx2"/>
                </a:solidFill>
                <a:cs typeface="Aharoni" panose="02010803020104030203" pitchFamily="2" charset="-79"/>
              </a:rPr>
              <a:t>общеобразовательных общеразвивающих программ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cs typeface="Aharoni" panose="02010803020104030203" pitchFamily="2" charset="-79"/>
              </a:rPr>
              <a:t>«Новый формат» - 2022</a:t>
            </a:r>
          </a:p>
        </p:txBody>
      </p:sp>
    </p:spTree>
    <p:extLst>
      <p:ext uri="{BB962C8B-B14F-4D97-AF65-F5344CB8AC3E}">
        <p14:creationId xmlns:p14="http://schemas.microsoft.com/office/powerpoint/2010/main" val="3334553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0587"/>
            <a:ext cx="1872208" cy="171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7056" y="1958364"/>
            <a:ext cx="849694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1 этап – октябрь 2023 года </a:t>
            </a:r>
            <a:r>
              <a:rPr lang="ru-RU" sz="2800" dirty="0"/>
              <a:t>– муниципальные, окружные конкурсы;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Отправка документов на заочный этап с 1 по 15 ноября (включительно) 2023 г.</a:t>
            </a: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2 этап – ноябрь 2023 года </a:t>
            </a:r>
            <a:r>
              <a:rPr lang="ru-RU" sz="2800" dirty="0"/>
              <a:t>– заочный этап областного Конкурса;</a:t>
            </a:r>
          </a:p>
          <a:p>
            <a:endParaRPr lang="ru-RU" sz="2800" dirty="0"/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3 этап – декабрь 2023 года </a:t>
            </a:r>
            <a:r>
              <a:rPr lang="ru-RU" sz="2800" dirty="0"/>
              <a:t>– финал, круглый стол по итогам Конкурса и награждение победителей и призеров.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43808" y="570474"/>
            <a:ext cx="52935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A206A"/>
                </a:solidFill>
              </a:rPr>
              <a:t>Время и порядок проведения Конкурса</a:t>
            </a:r>
          </a:p>
        </p:txBody>
      </p:sp>
    </p:spTree>
    <p:extLst>
      <p:ext uri="{BB962C8B-B14F-4D97-AF65-F5344CB8AC3E}">
        <p14:creationId xmlns:p14="http://schemas.microsoft.com/office/powerpoint/2010/main" val="1479494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39BE64D-EF8C-CA44-287D-293108061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Программы должны быть составлены и оформлены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соответствии с: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E52250-51F6-DE6D-E69F-1B9AC4CA9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764704"/>
            <a:ext cx="3121631" cy="286409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FE6B9D-2BCD-0E31-876E-496C80654663}"/>
              </a:ext>
            </a:extLst>
          </p:cNvPr>
          <p:cNvSpPr txBox="1"/>
          <p:nvPr/>
        </p:nvSpPr>
        <p:spPr>
          <a:xfrm>
            <a:off x="3578831" y="980728"/>
            <a:ext cx="5313649" cy="56026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</a:pPr>
            <a:endParaRPr lang="ru-RU" sz="1100" dirty="0">
              <a:effectLst/>
            </a:endParaRPr>
          </a:p>
          <a:p>
            <a:pPr marL="357188" algn="just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ru-RU" dirty="0">
                <a:effectLst/>
              </a:rPr>
              <a:t>Методическими рекомендациями по разработке дополнительных общеобразовательных программ (новая редакция, 2022) (Приложение к письму МО и Н СО от 12.09.2022 № МО/1141-ТУ); или (если программа модульная)</a:t>
            </a:r>
          </a:p>
          <a:p>
            <a:pPr marL="357188" algn="just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ru-RU" dirty="0"/>
          </a:p>
          <a:p>
            <a:pPr marL="357188" algn="just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ru-RU" dirty="0">
              <a:effectLst/>
            </a:endParaRPr>
          </a:p>
          <a:p>
            <a:pPr marL="357188" algn="just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</a:rPr>
              <a:t>Методические рекомендации по подготовке ДОП к прохождению процедуры экспертизы (добровольной сертификации) для последующего включения в реестр образовательных программ, включенных в систему ПФДО (Приложение к письму МО и Н СО от 30.03.2020 № МО 16.09.01/434-ТУ) (для программ, включенных в реестр ПФДО)</a:t>
            </a:r>
          </a:p>
          <a:p>
            <a:pPr marL="357188" algn="just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600" dirty="0">
              <a:effectLst/>
            </a:endParaRPr>
          </a:p>
          <a:p>
            <a:pPr marL="357188" algn="just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</a:pPr>
            <a:endParaRPr lang="ru-RU" sz="1600" dirty="0">
              <a:effectLst/>
            </a:endParaRPr>
          </a:p>
          <a:p>
            <a:pPr marL="357188" algn="just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</a:pPr>
            <a:endParaRPr lang="ru-RU" sz="1600" dirty="0">
              <a:effectLst/>
            </a:endParaRPr>
          </a:p>
          <a:p>
            <a:pPr marL="357188" algn="just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</a:pPr>
            <a:r>
              <a:rPr lang="ru-RU" sz="2400" dirty="0">
                <a:effectLst/>
              </a:rPr>
              <a:t> Данные материалы размещены по адресу: </a:t>
            </a:r>
            <a:r>
              <a:rPr lang="ru-RU" sz="2400" u="sng" dirty="0">
                <a:effectLst/>
                <a:hlinkClick r:id="rId3"/>
              </a:rPr>
              <a:t>http://rmc.pioner-samara.ru/index.php/metodicheskie-materialy</a:t>
            </a:r>
            <a:endParaRPr lang="ru-RU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68367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Арктур-202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1"/>
            <a:ext cx="3168352" cy="249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86517E-11CE-4E0E-A3BD-35CAFB531CC9}"/>
              </a:ext>
            </a:extLst>
          </p:cNvPr>
          <p:cNvSpPr txBox="1"/>
          <p:nvPr/>
        </p:nvSpPr>
        <p:spPr>
          <a:xfrm>
            <a:off x="3211901" y="692696"/>
            <a:ext cx="583762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</a:rPr>
              <a:t>Областной этап Всероссийского </a:t>
            </a:r>
          </a:p>
          <a:p>
            <a:pPr algn="ctr"/>
            <a:r>
              <a:rPr lang="ru-RU" sz="3200" dirty="0">
                <a:solidFill>
                  <a:schemeClr val="tx2"/>
                </a:solidFill>
              </a:rPr>
              <a:t>профессионального конкурса</a:t>
            </a:r>
            <a:r>
              <a:rPr lang="ru-RU" sz="3200" dirty="0"/>
              <a:t>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«Арктур-2024»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D87EAB-7AB3-4F30-B413-B09B0DD84FBD}"/>
              </a:ext>
            </a:extLst>
          </p:cNvPr>
          <p:cNvSpPr txBox="1"/>
          <p:nvPr/>
        </p:nvSpPr>
        <p:spPr>
          <a:xfrm>
            <a:off x="107504" y="2996952"/>
            <a:ext cx="903649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Учредители Конкурса: </a:t>
            </a:r>
          </a:p>
          <a:p>
            <a:r>
              <a:rPr lang="ru-RU" sz="2800" dirty="0"/>
              <a:t>министерство образования и науки Самарской области; </a:t>
            </a:r>
          </a:p>
          <a:p>
            <a:r>
              <a:rPr lang="ru-RU" sz="2800" dirty="0"/>
              <a:t>Самарская областная организация профсоюза работников народного образования и науки РФ</a:t>
            </a:r>
          </a:p>
          <a:p>
            <a:endParaRPr lang="ru-RU" dirty="0"/>
          </a:p>
          <a:p>
            <a:r>
              <a:rPr lang="ru-RU" sz="2800" b="1" dirty="0">
                <a:solidFill>
                  <a:schemeClr val="tx2"/>
                </a:solidFill>
              </a:rPr>
              <a:t>Организатор Конкурса - </a:t>
            </a:r>
            <a:r>
              <a:rPr lang="ru-RU" sz="2800" dirty="0"/>
              <a:t>ГБОУ ДО СО </a:t>
            </a:r>
          </a:p>
          <a:p>
            <a:r>
              <a:rPr lang="ru-RU" sz="2800" dirty="0"/>
              <a:t>«Самарский Дворец детского и юношеского творчества»</a:t>
            </a:r>
          </a:p>
        </p:txBody>
      </p:sp>
    </p:spTree>
    <p:extLst>
      <p:ext uri="{BB962C8B-B14F-4D97-AF65-F5344CB8AC3E}">
        <p14:creationId xmlns:p14="http://schemas.microsoft.com/office/powerpoint/2010/main" val="557730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162242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792378"/>
            <a:ext cx="84249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dirty="0"/>
              <a:t>программа развития образовательной организации, реализующей программы дополнительного образования детей;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dirty="0"/>
              <a:t>руководитель (заместитель руководителя) организации;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dirty="0"/>
              <a:t>методист, сотрудник методической службы;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600" dirty="0"/>
              <a:t>педагогический работник, реализующий дополнительные общеобразовательные общеразвивающие и предпрофессиональные программы;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600" dirty="0"/>
              <a:t>едагог - наставник, реализующий программу наставничества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51920" y="764704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06764" y="699184"/>
            <a:ext cx="40580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Номинации Конкурса</a:t>
            </a:r>
          </a:p>
        </p:txBody>
      </p:sp>
    </p:spTree>
    <p:extLst>
      <p:ext uri="{BB962C8B-B14F-4D97-AF65-F5344CB8AC3E}">
        <p14:creationId xmlns:p14="http://schemas.microsoft.com/office/powerpoint/2010/main" val="361189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28" y="188640"/>
            <a:ext cx="9017372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                                           Порядок и сроки проведения Конкурса</a:t>
            </a:r>
          </a:p>
          <a:p>
            <a:endParaRPr lang="ru-RU" sz="2000" dirty="0">
              <a:solidFill>
                <a:srgbClr val="00B050"/>
              </a:solidFill>
            </a:endParaRPr>
          </a:p>
          <a:p>
            <a:pPr algn="ctr"/>
            <a:r>
              <a:rPr lang="ru-RU" sz="2400" b="1" dirty="0">
                <a:solidFill>
                  <a:srgbClr val="00B050"/>
                </a:solidFill>
              </a:rPr>
              <a:t>1 этап (заочный)</a:t>
            </a:r>
          </a:p>
          <a:p>
            <a:pPr algn="ctr"/>
            <a:r>
              <a:rPr lang="ru-RU" sz="2400" b="1" dirty="0">
                <a:solidFill>
                  <a:srgbClr val="00B050"/>
                </a:solidFill>
              </a:rPr>
              <a:t> </a:t>
            </a:r>
            <a:r>
              <a:rPr lang="ru-RU" sz="2400" dirty="0"/>
              <a:t>экспертиза конкурсных материалов </a:t>
            </a:r>
            <a:r>
              <a:rPr lang="en-US" sz="2400" dirty="0"/>
              <a:t> </a:t>
            </a:r>
            <a:r>
              <a:rPr lang="ru-RU" sz="2400" dirty="0"/>
              <a:t>и </a:t>
            </a:r>
            <a:r>
              <a:rPr lang="en-US" sz="2400" dirty="0"/>
              <a:t> </a:t>
            </a:r>
            <a:r>
              <a:rPr lang="ru-RU" sz="2400" dirty="0"/>
              <a:t>определение участников финала Конкурса</a:t>
            </a:r>
          </a:p>
          <a:p>
            <a:r>
              <a:rPr lang="ru-RU" sz="2400" dirty="0"/>
              <a:t> </a:t>
            </a:r>
            <a:r>
              <a:rPr lang="ru-RU" sz="2400" b="1" dirty="0">
                <a:solidFill>
                  <a:srgbClr val="FF0000"/>
                </a:solidFill>
              </a:rPr>
              <a:t>Заявки и материалы принимаются  с 16 ноября до 1 декабря 2023 г .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</a:rPr>
              <a:t>2 этап (очный финал)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</a:rPr>
              <a:t> </a:t>
            </a:r>
            <a:r>
              <a:rPr lang="ru-RU" sz="2400" dirty="0"/>
              <a:t>самопрезентация, конкурсные задания и собеседование участников финала с членами жюри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Конкурсные испытания: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самопрезентация «Визитная карточка» (для номинации «Программы развития» «Презентация организации») (до 5 мин.)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конкурсные задания для каждой номинации (до 5 мин.)- защита программы развития, решение управленческой задачи, методический семинар, защита дополнительной общеобразовательной программы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 ответы на вопросы членов жюри (до 3 мин.)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18711D-8525-4CCD-953F-23B4F7F3F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6" y="12778"/>
            <a:ext cx="162242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726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CD9F3D-028E-4C16-A30E-AA07F37203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12"/>
            <a:ext cx="2483768" cy="2483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05F921-71A7-48D7-B25F-4A812D4B3376}"/>
              </a:ext>
            </a:extLst>
          </p:cNvPr>
          <p:cNvSpPr txBox="1"/>
          <p:nvPr/>
        </p:nvSpPr>
        <p:spPr>
          <a:xfrm>
            <a:off x="323528" y="188640"/>
            <a:ext cx="866732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>
                <a:solidFill>
                  <a:schemeClr val="accent1"/>
                </a:solidFill>
              </a:rPr>
              <a:t>Областной фестиваль лучших педагогических </a:t>
            </a:r>
          </a:p>
          <a:p>
            <a:pPr algn="r"/>
            <a:r>
              <a:rPr lang="ru-RU" sz="2400" b="1" dirty="0">
                <a:solidFill>
                  <a:schemeClr val="accent1"/>
                </a:solidFill>
              </a:rPr>
              <a:t>практик дополнительного образования детей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                          «Ключ к успеху»</a:t>
            </a:r>
          </a:p>
          <a:p>
            <a:pPr algn="ctr"/>
            <a:endParaRPr lang="ru-RU" sz="3200" b="1" dirty="0">
              <a:solidFill>
                <a:srgbClr val="FF0000"/>
              </a:solidFill>
            </a:endParaRPr>
          </a:p>
          <a:p>
            <a:pPr algn="ctr"/>
            <a:endParaRPr lang="ru-RU" sz="3200" b="1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Учредитель Фестиваля -</a:t>
            </a:r>
            <a:r>
              <a:rPr lang="ru-RU" sz="3200" dirty="0"/>
              <a:t>министерство образования и науки Самарской области</a:t>
            </a:r>
          </a:p>
          <a:p>
            <a:pPr algn="ctr"/>
            <a:r>
              <a:rPr lang="ru-RU" sz="3200" b="1" dirty="0">
                <a:solidFill>
                  <a:schemeClr val="tx2"/>
                </a:solidFill>
              </a:rPr>
              <a:t>Организаторы Фестиваля: </a:t>
            </a:r>
          </a:p>
          <a:p>
            <a:pPr algn="ctr"/>
            <a:r>
              <a:rPr lang="ru-RU" sz="2800" dirty="0"/>
              <a:t>Структурное подразделение ГБОУ СО СОШ №6 г. о. Отрадный </a:t>
            </a:r>
            <a:r>
              <a:rPr lang="ru-RU" sz="2800" b="1" dirty="0"/>
              <a:t>Центр Дополнительного Образования Детей </a:t>
            </a:r>
          </a:p>
          <a:p>
            <a:pPr algn="ctr"/>
            <a:r>
              <a:rPr lang="ru-RU" sz="2800" dirty="0"/>
              <a:t>ГБОУ ДО СО </a:t>
            </a:r>
            <a:r>
              <a:rPr lang="ru-RU" sz="2800" b="1" dirty="0"/>
              <a:t>«Самарский Дворец детского и юношеского творчества»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633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DB1DCD-D5B6-4F3B-967A-410B7CDBE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1916832" cy="19168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11A8C4-8272-452E-B748-94A3143FAAFB}"/>
              </a:ext>
            </a:extLst>
          </p:cNvPr>
          <p:cNvSpPr txBox="1"/>
          <p:nvPr/>
        </p:nvSpPr>
        <p:spPr>
          <a:xfrm>
            <a:off x="755576" y="260648"/>
            <a:ext cx="813690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/>
              <a:t>В рамках Фестиваля </a:t>
            </a:r>
          </a:p>
          <a:p>
            <a:pPr algn="r"/>
            <a:r>
              <a:rPr lang="ru-RU" sz="3600" b="1" dirty="0">
                <a:solidFill>
                  <a:srgbClr val="00B0F0"/>
                </a:solidFill>
              </a:rPr>
              <a:t>Конкурс </a:t>
            </a:r>
          </a:p>
          <a:p>
            <a:pPr algn="r"/>
            <a:r>
              <a:rPr lang="ru-RU" sz="3600" b="1" dirty="0">
                <a:solidFill>
                  <a:srgbClr val="00B0F0"/>
                </a:solidFill>
              </a:rPr>
              <a:t>«Лига методических знаний»</a:t>
            </a:r>
          </a:p>
          <a:p>
            <a:endParaRPr lang="ru-RU" sz="3200" dirty="0"/>
          </a:p>
          <a:p>
            <a:r>
              <a:rPr lang="ru-RU" sz="3200" b="1" dirty="0">
                <a:solidFill>
                  <a:srgbClr val="C00000"/>
                </a:solidFill>
              </a:rPr>
              <a:t>Цель: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3200" dirty="0"/>
              <a:t>распространение и популяризация методологических и теоретические основ ДОД.</a:t>
            </a:r>
          </a:p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Участники: </a:t>
            </a:r>
            <a:r>
              <a:rPr lang="ru-RU" sz="3200" dirty="0"/>
              <a:t>творческие команды - методические службы ОО, </a:t>
            </a:r>
          </a:p>
          <a:p>
            <a:r>
              <a:rPr lang="ru-RU" sz="3200" dirty="0"/>
              <a:t>команды ОО, включающие методистов, опытных педагогов, руководителей, заместителей руководителя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8691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BC8CE3A-A96C-4F61-AE43-5FE11D623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1916832" cy="19168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C4D825-7282-4696-AACE-5C2D82CFAEBC}"/>
              </a:ext>
            </a:extLst>
          </p:cNvPr>
          <p:cNvSpPr txBox="1"/>
          <p:nvPr/>
        </p:nvSpPr>
        <p:spPr>
          <a:xfrm>
            <a:off x="251521" y="188640"/>
            <a:ext cx="8640960" cy="6565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Порядок и примерные сроки проведения</a:t>
            </a:r>
          </a:p>
          <a:p>
            <a:pPr algn="r"/>
            <a:r>
              <a:rPr lang="ru-RU" sz="3600" b="1" dirty="0">
                <a:solidFill>
                  <a:srgbClr val="00B0F0"/>
                </a:solidFill>
                <a:effectLst/>
                <a:latin typeface="+mj-lt"/>
                <a:ea typeface="Calibri" panose="020F0502020204030204" pitchFamily="34" charset="0"/>
              </a:rPr>
              <a:t>«Лига методических знаний»</a:t>
            </a:r>
          </a:p>
          <a:p>
            <a:pPr algn="r"/>
            <a:endParaRPr lang="ru-RU" sz="2800" b="1" dirty="0">
              <a:solidFill>
                <a:schemeClr val="tx2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</a:endParaRPr>
          </a:p>
          <a:p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sz="2800" b="1" dirty="0">
                <a:solidFill>
                  <a:srgbClr val="00B050"/>
                </a:solidFill>
              </a:rPr>
              <a:t>Отборочный (заочный) этап с 15 марта до 15 апреля 2024 г.</a:t>
            </a:r>
          </a:p>
          <a:p>
            <a:pPr indent="270510">
              <a:lnSpc>
                <a:spcPct val="150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B05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Финал (26 апреля)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включают в себя: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800" dirty="0"/>
              <a:t>Домашнее задание команды в форме «методического стендапа»;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800" dirty="0"/>
              <a:t>«Методический </a:t>
            </a:r>
            <a:r>
              <a:rPr lang="ru-RU" sz="2800" dirty="0" err="1"/>
              <a:t>квиз</a:t>
            </a:r>
            <a:r>
              <a:rPr lang="ru-RU" sz="2800" dirty="0"/>
              <a:t>»;</a:t>
            </a:r>
          </a:p>
          <a:p>
            <a:pPr marL="342900" lvl="0" indent="-342900" algn="just">
              <a:buFont typeface="Symbol" panose="05050102010706020507" pitchFamily="18" charset="2"/>
              <a:buChar char=""/>
            </a:pPr>
            <a:r>
              <a:rPr lang="ru-RU" sz="2800" dirty="0"/>
              <a:t>Разработка проекта организационно-методического кейса.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10409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EF8B14-A9A8-7E8D-AC3A-5A01E66B7AA5}"/>
              </a:ext>
            </a:extLst>
          </p:cNvPr>
          <p:cNvSpPr txBox="1"/>
          <p:nvPr/>
        </p:nvSpPr>
        <p:spPr>
          <a:xfrm>
            <a:off x="2339752" y="344388"/>
            <a:ext cx="63811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Региональный банк лучших практик дополнительного образования детей</a:t>
            </a:r>
          </a:p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электронный ресурс, который включает в себя информационно-справочные </a:t>
            </a:r>
          </a:p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методические материалы о лучших практиках ДОД Самарской области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7A4CB3-1A83-A95F-BDD3-036DAE3C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2712"/>
            <a:ext cx="9144000" cy="4211904"/>
          </a:xfrm>
          <a:prstGeom prst="rect">
            <a:avLst/>
          </a:prstGeom>
        </p:spPr>
      </p:pic>
      <p:pic>
        <p:nvPicPr>
          <p:cNvPr id="5" name="Рисунок 4" descr="Изображение выглядит как снимок экрана, Симметрия, круг, прямоугольный&#10;&#10;Автоматически созданное описание">
            <a:extLst>
              <a:ext uri="{FF2B5EF4-FFF2-40B4-BE49-F238E27FC236}">
                <a16:creationId xmlns:a16="http://schemas.microsoft.com/office/drawing/2014/main" id="{DBF5A62B-F626-D14F-5C8F-40E3092F43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6" y="260648"/>
            <a:ext cx="216024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43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016E03-EB25-9673-006A-3BF09C3A569B}"/>
              </a:ext>
            </a:extLst>
          </p:cNvPr>
          <p:cNvSpPr txBox="1"/>
          <p:nvPr/>
        </p:nvSpPr>
        <p:spPr>
          <a:xfrm>
            <a:off x="0" y="130154"/>
            <a:ext cx="9154007" cy="631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     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       С 2023 г. Банк состоит из 4 разделов: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Дополнительные общеобразовательные общеразвивающие программы;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Программы развития учреждений дополнительного образования детей;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Мастер-классы педагогов дополнительного образования;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Методические кейсы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u-RU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это программно-методические разработки педагогических работников образовательной организации, обеспечивающие методическое, технологическое, дидактическое сопровождение и оснащение реализации дополнительных общеразвивающих программ. </a:t>
            </a:r>
          </a:p>
        </p:txBody>
      </p:sp>
      <p:pic>
        <p:nvPicPr>
          <p:cNvPr id="6" name="Рисунок 5" descr="Изображение выглядит как снимок экрана, Симметрия, круг, прямоугольный&#10;&#10;Автоматически созданное описание">
            <a:extLst>
              <a:ext uri="{FF2B5EF4-FFF2-40B4-BE49-F238E27FC236}">
                <a16:creationId xmlns:a16="http://schemas.microsoft.com/office/drawing/2014/main" id="{FECD9019-F20B-28EF-C6F5-021D89E3C9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208823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681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6CD2FD-433E-2AAC-549C-960CB3C4D461}"/>
              </a:ext>
            </a:extLst>
          </p:cNvPr>
          <p:cNvSpPr txBox="1"/>
          <p:nvPr/>
        </p:nvSpPr>
        <p:spPr>
          <a:xfrm>
            <a:off x="0" y="1"/>
            <a:ext cx="9144001" cy="6661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01913" algn="ctr"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Основанием </a:t>
            </a:r>
          </a:p>
          <a:p>
            <a:pPr indent="2601913"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включения практики в Банк </a:t>
            </a:r>
          </a:p>
          <a:p>
            <a:pPr indent="2601913" algn="ctr">
              <a:lnSpc>
                <a:spcPct val="107000"/>
              </a:lnSpc>
              <a:spcAft>
                <a:spcPts val="800"/>
              </a:spcAft>
            </a:pPr>
            <a:r>
              <a:rPr lang="ru-RU" sz="2400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2023 года является: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400" u="sn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96977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признание практики лучшей по итогам областных и выше конкурсов, фестивалей профессионального мастерства;</a:t>
            </a:r>
          </a:p>
          <a:p>
            <a:pPr marL="342900" indent="-34290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конкурсный отбор лучших методических материалов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для включения в раздел «Методический кейс», осуществляющийся на основании рекомендации образовательной организации, реализующей ДОП, по включению в Банк практики, успешно внедряемой в образовательной организации (-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ях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), подписанной руководителем ОО </a:t>
            </a: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(отбор проводится экспертами ОМЭС раз в год и утверждается решением протоколом ОМЭС).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снимок экрана, Симметрия, круг, прямоугольный&#10;&#10;Автоматически созданное описание">
            <a:extLst>
              <a:ext uri="{FF2B5EF4-FFF2-40B4-BE49-F238E27FC236}">
                <a16:creationId xmlns:a16="http://schemas.microsoft.com/office/drawing/2014/main" id="{1F6A3FC0-C3A2-11FC-4FBB-CBE8576EFD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792"/>
            <a:ext cx="266429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13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009113-55AE-4403-BDF6-E6F14A9DEE9B}"/>
              </a:ext>
            </a:extLst>
          </p:cNvPr>
          <p:cNvSpPr txBox="1"/>
          <p:nvPr/>
        </p:nvSpPr>
        <p:spPr>
          <a:xfrm>
            <a:off x="359532" y="404664"/>
            <a:ext cx="842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Наши контакты:</a:t>
            </a:r>
          </a:p>
          <a:p>
            <a:endParaRPr lang="ru-RU" sz="4000" b="1" dirty="0">
              <a:solidFill>
                <a:srgbClr val="C00000"/>
              </a:solidFill>
            </a:endParaRPr>
          </a:p>
          <a:p>
            <a:r>
              <a:rPr lang="ru-RU" sz="4000" dirty="0"/>
              <a:t> http://rmc.pioner-samara.ru </a:t>
            </a:r>
          </a:p>
          <a:p>
            <a:endParaRPr lang="ru-RU" sz="4000" dirty="0"/>
          </a:p>
          <a:p>
            <a:r>
              <a:rPr lang="ru-RU" sz="4000" dirty="0"/>
              <a:t>страницы РМЦ ВКонтакте и Telegram</a:t>
            </a:r>
          </a:p>
          <a:p>
            <a:endParaRPr lang="ru-RU" sz="4000" dirty="0"/>
          </a:p>
          <a:p>
            <a:r>
              <a:rPr lang="en-US" sz="4000" dirty="0"/>
              <a:t>E-mail: </a:t>
            </a:r>
            <a:r>
              <a:rPr lang="en-US" sz="4000" dirty="0">
                <a:hlinkClick r:id="rId2"/>
              </a:rPr>
              <a:t>rmc63@yandex.ru</a:t>
            </a:r>
            <a:endParaRPr lang="ru-RU" sz="4000" dirty="0"/>
          </a:p>
          <a:p>
            <a:endParaRPr lang="en-US" sz="4000" dirty="0"/>
          </a:p>
          <a:p>
            <a:r>
              <a:rPr lang="ru-RU" sz="4000" dirty="0"/>
              <a:t>Тел. 8(846) 3323780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9959D0-FEE7-49A7-80A1-C62F24A30C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332656"/>
            <a:ext cx="1296144" cy="129614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1D3B3AE-715D-4B3D-AF2B-74E398403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99" y="287363"/>
            <a:ext cx="162242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DEDABC6-8065-4478-AB0F-25276CFD6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1602"/>
            <a:ext cx="1436287" cy="131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8062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914</Words>
  <Application>Microsoft Office PowerPoint</Application>
  <PresentationFormat>Экран (4:3)</PresentationFormat>
  <Paragraphs>112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Symbol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Программы должны быть составлены и оформлены  в соответствии с: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Журавлева</dc:creator>
  <cp:lastModifiedBy>Журавлева А.В. (97)</cp:lastModifiedBy>
  <cp:revision>11</cp:revision>
  <dcterms:created xsi:type="dcterms:W3CDTF">2020-10-28T05:34:57Z</dcterms:created>
  <dcterms:modified xsi:type="dcterms:W3CDTF">2023-10-11T13:12:03Z</dcterms:modified>
</cp:coreProperties>
</file>