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7" r:id="rId1"/>
  </p:sldMasterIdLst>
  <p:sldIdLst>
    <p:sldId id="258" r:id="rId2"/>
    <p:sldId id="283" r:id="rId3"/>
    <p:sldId id="285" r:id="rId4"/>
    <p:sldId id="286" r:id="rId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Журавлева А.В. (97)" initials="ЖА(" lastIdx="2" clrIdx="0">
    <p:extLst>
      <p:ext uri="{19B8F6BF-5375-455C-9EA6-DF929625EA0E}">
        <p15:presenceInfo xmlns:p15="http://schemas.microsoft.com/office/powerpoint/2012/main" userId="S::zhuravleva.97@sgspu.ru::547801b6-11a7-47dc-8d47-54249d7bd1c5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A206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7" d="100"/>
          <a:sy n="57" d="100"/>
        </p:scale>
        <p:origin x="1468" y="3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commentAuthors" Target="commentAuthors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8466" y="-8468"/>
            <a:ext cx="9171316" cy="6874935"/>
            <a:chOff x="-8466" y="-8468"/>
            <a:chExt cx="9171316" cy="6874935"/>
          </a:xfrm>
        </p:grpSpPr>
        <p:cxnSp>
          <p:nvCxnSpPr>
            <p:cNvPr id="28" name="Straight Connector 2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Freeform 2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Freeform 3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2" name="Freeform 3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3" name="Freeform 3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4" name="Freeform 3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5" name="Freeform 34"/>
            <p:cNvSpPr/>
            <p:nvPr/>
          </p:nvSpPr>
          <p:spPr>
            <a:xfrm>
              <a:off x="8094165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6" name="Freeform 35"/>
            <p:cNvSpPr/>
            <p:nvPr/>
          </p:nvSpPr>
          <p:spPr>
            <a:xfrm>
              <a:off x="8068764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17"/>
            <p:cNvSpPr/>
            <p:nvPr/>
          </p:nvSpPr>
          <p:spPr>
            <a:xfrm>
              <a:off x="-8466" y="-8468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0595" y="2404534"/>
            <a:ext cx="5826719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30595" y="4050834"/>
            <a:ext cx="5826719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872590-796C-4F40-BF7C-ACC56E7D9365}" type="datetimeFigureOut">
              <a:rPr lang="ru-RU" smtClean="0"/>
              <a:t>17.10.2024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8F46A8-6CE6-4E53-8934-7B63C08CB29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367331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872590-796C-4F40-BF7C-ACC56E7D9365}" type="datetimeFigureOut">
              <a:rPr lang="ru-RU" smtClean="0"/>
              <a:t>17.10.2024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8F46A8-6CE6-4E53-8934-7B63C08CB29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732462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2700868"/>
            <a:ext cx="6347715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872590-796C-4F40-BF7C-ACC56E7D9365}" type="datetimeFigureOut">
              <a:rPr lang="ru-RU" smtClean="0"/>
              <a:t>17.10.2024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8F46A8-6CE6-4E53-8934-7B63C08CB29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809699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13208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2160589"/>
            <a:ext cx="3088109" cy="388077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9204" y="2160590"/>
            <a:ext cx="3088110" cy="388077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872590-796C-4F40-BF7C-ACC56E7D9365}" type="datetimeFigureOut">
              <a:rPr lang="ru-RU" smtClean="0"/>
              <a:t>17.10.2024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8F46A8-6CE6-4E53-8934-7B63C08CB29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736128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599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66640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66640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872590-796C-4F40-BF7C-ACC56E7D9365}" type="datetimeFigureOut">
              <a:rPr lang="ru-RU" smtClean="0"/>
              <a:t>17.10.2024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8F46A8-6CE6-4E53-8934-7B63C08CB29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335619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4" cy="13208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872590-796C-4F40-BF7C-ACC56E7D9365}" type="datetimeFigureOut">
              <a:rPr lang="ru-RU" smtClean="0"/>
              <a:t>17.10.2024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8F46A8-6CE6-4E53-8934-7B63C08CB29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040235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872590-796C-4F40-BF7C-ACC56E7D9365}" type="datetimeFigureOut">
              <a:rPr lang="ru-RU" smtClean="0"/>
              <a:t>17.10.2024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8F46A8-6CE6-4E53-8934-7B63C08CB29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816497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1498604"/>
            <a:ext cx="2790182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275" y="514925"/>
            <a:ext cx="3386037" cy="552643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2777069"/>
            <a:ext cx="2790182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872590-796C-4F40-BF7C-ACC56E7D9365}" type="datetimeFigureOut">
              <a:rPr lang="ru-RU" smtClean="0"/>
              <a:t>17.10.2024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8F46A8-6CE6-4E53-8934-7B63C08CB29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061990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4800600"/>
            <a:ext cx="6347714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" y="609600"/>
            <a:ext cx="6347714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5367338"/>
            <a:ext cx="6347714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872590-796C-4F40-BF7C-ACC56E7D9365}" type="datetimeFigureOut">
              <a:rPr lang="ru-RU" smtClean="0"/>
              <a:t>17.10.2024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8F46A8-6CE6-4E53-8934-7B63C08CB29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17254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4470400"/>
            <a:ext cx="6347714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872590-796C-4F40-BF7C-ACC56E7D9365}" type="datetimeFigureOut">
              <a:rPr lang="ru-RU" smtClean="0"/>
              <a:t>17.10.2024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8F46A8-6CE6-4E53-8934-7B63C08CB29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559221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01074" y="3632200"/>
            <a:ext cx="541980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470400"/>
            <a:ext cx="6347715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872590-796C-4F40-BF7C-ACC56E7D9365}" type="datetimeFigureOut">
              <a:rPr lang="ru-RU" smtClean="0"/>
              <a:t>17.10.2024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8F46A8-6CE6-4E53-8934-7B63C08CB298}" type="slidenum">
              <a:rPr lang="ru-RU" smtClean="0"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69072597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1931988"/>
            <a:ext cx="6347715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872590-796C-4F40-BF7C-ACC56E7D9365}" type="datetimeFigureOut">
              <a:rPr lang="ru-RU" smtClean="0"/>
              <a:t>17.10.2024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8F46A8-6CE6-4E53-8934-7B63C08CB29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1238091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872590-796C-4F40-BF7C-ACC56E7D9365}" type="datetimeFigureOut">
              <a:rPr lang="ru-RU" smtClean="0"/>
              <a:t>17.10.2024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8F46A8-6CE6-4E53-8934-7B63C08CB298}" type="slidenum">
              <a:rPr lang="ru-RU" smtClean="0"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6939688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5848" y="609600"/>
            <a:ext cx="6341465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872590-796C-4F40-BF7C-ACC56E7D9365}" type="datetimeFigureOut">
              <a:rPr lang="ru-RU" smtClean="0"/>
              <a:t>17.10.2024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8F46A8-6CE6-4E53-8934-7B63C08CB29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6419708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872590-796C-4F40-BF7C-ACC56E7D9365}" type="datetimeFigureOut">
              <a:rPr lang="ru-RU" smtClean="0"/>
              <a:t>17.10.2024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8F46A8-6CE6-4E53-8934-7B63C08CB29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6163389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977312" y="609600"/>
            <a:ext cx="978812" cy="5251451"/>
          </a:xfrm>
        </p:spPr>
        <p:txBody>
          <a:bodyPr vert="eaVert" anchor="ctr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599" y="609600"/>
            <a:ext cx="5195026" cy="5251451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872590-796C-4F40-BF7C-ACC56E7D9365}" type="datetimeFigureOut">
              <a:rPr lang="ru-RU" smtClean="0"/>
              <a:t>17.10.2024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8F46A8-6CE6-4E53-8934-7B63C08CB29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539652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-8467" y="-8468"/>
            <a:ext cx="9171317" cy="6874935"/>
            <a:chOff x="-8467" y="-8468"/>
            <a:chExt cx="9171317" cy="6874935"/>
          </a:xfrm>
        </p:grpSpPr>
        <p:sp>
          <p:nvSpPr>
            <p:cNvPr id="7" name="Freeform 6"/>
            <p:cNvSpPr/>
            <p:nvPr/>
          </p:nvSpPr>
          <p:spPr>
            <a:xfrm>
              <a:off x="-8467" y="4013200"/>
              <a:ext cx="457200" cy="2853267"/>
            </a:xfrm>
            <a:custGeom>
              <a:avLst/>
              <a:gdLst/>
              <a:ahLst/>
              <a:cxnLst/>
              <a:rect l="l" t="t" r="r" b="b"/>
              <a:pathLst>
                <a:path w="457200" h="2853267">
                  <a:moveTo>
                    <a:pt x="0" y="0"/>
                  </a:moveTo>
                  <a:lnTo>
                    <a:pt x="457200" y="2853267"/>
                  </a:lnTo>
                  <a:lnTo>
                    <a:pt x="0" y="2844800"/>
                  </a:lnTo>
                  <a:cubicBezTo>
                    <a:pt x="2822" y="1905000"/>
                    <a:pt x="5645" y="965200"/>
                    <a:pt x="0" y="0"/>
                  </a:cubicBez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8" name="Straight Connector 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Freeform 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1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1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Freeform 14"/>
            <p:cNvSpPr/>
            <p:nvPr/>
          </p:nvSpPr>
          <p:spPr>
            <a:xfrm>
              <a:off x="8094165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15"/>
            <p:cNvSpPr/>
            <p:nvPr/>
          </p:nvSpPr>
          <p:spPr>
            <a:xfrm>
              <a:off x="8068764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590"/>
            <a:ext cx="6347714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405258" y="6041363"/>
            <a:ext cx="6841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9872590-796C-4F40-BF7C-ACC56E7D9365}" type="datetimeFigureOut">
              <a:rPr lang="ru-RU" smtClean="0"/>
              <a:t>17.10.2024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599" y="6041363"/>
            <a:ext cx="46229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44676" y="6041363"/>
            <a:ext cx="5126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4F8F46A8-6CE6-4E53-8934-7B63C08CB29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570498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  <p:sldLayoutId id="2147483689" r:id="rId12"/>
    <p:sldLayoutId id="2147483690" r:id="rId13"/>
    <p:sldLayoutId id="2147483691" r:id="rId14"/>
    <p:sldLayoutId id="2147483692" r:id="rId15"/>
    <p:sldLayoutId id="2147483693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483768" y="291713"/>
            <a:ext cx="468052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>
                <a:solidFill>
                  <a:srgbClr val="C00000"/>
                </a:solidFill>
              </a:rPr>
              <a:t>Областное методическое объединение методистов Опорных центров ДОД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F5E89549-7BFD-4109-B128-B428365CEC40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4170" y="260648"/>
            <a:ext cx="1913836" cy="1512168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A133204B-A955-4D0D-9A2C-74BDB78CF824}"/>
              </a:ext>
            </a:extLst>
          </p:cNvPr>
          <p:cNvSpPr txBox="1"/>
          <p:nvPr/>
        </p:nvSpPr>
        <p:spPr>
          <a:xfrm>
            <a:off x="418383" y="2164205"/>
            <a:ext cx="7970041" cy="36866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>
                <a:solidFill>
                  <a:schemeClr val="accent2">
                    <a:lumMod val="50000"/>
                  </a:schemeClr>
                </a:solidFill>
              </a:rPr>
              <a:t>Тема года: </a:t>
            </a:r>
          </a:p>
          <a:p>
            <a:pPr algn="just"/>
            <a:endParaRPr lang="ru-RU" sz="3200" b="1" dirty="0">
              <a:solidFill>
                <a:schemeClr val="accent2">
                  <a:lumMod val="50000"/>
                </a:schemeClr>
              </a:solidFill>
            </a:endParaRPr>
          </a:p>
          <a:p>
            <a:pPr indent="457200" algn="ctr">
              <a:lnSpc>
                <a:spcPct val="107000"/>
              </a:lnSpc>
              <a:spcBef>
                <a:spcPts val="265"/>
              </a:spcBef>
              <a:spcAft>
                <a:spcPts val="800"/>
              </a:spcAft>
            </a:pPr>
            <a:r>
              <a:rPr lang="ru-RU" sz="4000" b="1" dirty="0">
                <a:solidFill>
                  <a:srgbClr val="FF0000"/>
                </a:solidFill>
              </a:rPr>
              <a:t>«Актуальные подходы к формированию </a:t>
            </a:r>
            <a:r>
              <a:rPr lang="ru-RU" sz="4000" b="1">
                <a:solidFill>
                  <a:srgbClr val="FF0000"/>
                </a:solidFill>
              </a:rPr>
              <a:t>содержания ДООП</a:t>
            </a:r>
            <a:r>
              <a:rPr lang="ru-RU" sz="4000" b="1" dirty="0">
                <a:solidFill>
                  <a:srgbClr val="FF0000"/>
                </a:solidFill>
              </a:rPr>
              <a:t>»</a:t>
            </a:r>
          </a:p>
          <a:p>
            <a:pPr algn="just"/>
            <a:endParaRPr lang="ru-RU" sz="3200" b="1" dirty="0">
              <a:solidFill>
                <a:srgbClr val="0070C0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58D1AEB-8098-4B9F-9DDF-48F5F455785C}"/>
              </a:ext>
            </a:extLst>
          </p:cNvPr>
          <p:cNvSpPr txBox="1"/>
          <p:nvPr/>
        </p:nvSpPr>
        <p:spPr>
          <a:xfrm>
            <a:off x="3203848" y="5943533"/>
            <a:ext cx="238398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>
                <a:solidFill>
                  <a:schemeClr val="accent2">
                    <a:lumMod val="50000"/>
                  </a:schemeClr>
                </a:solidFill>
              </a:rPr>
              <a:t>Самара, 2024</a:t>
            </a:r>
          </a:p>
        </p:txBody>
      </p:sp>
    </p:spTree>
    <p:extLst>
      <p:ext uri="{BB962C8B-B14F-4D97-AF65-F5344CB8AC3E}">
        <p14:creationId xmlns:p14="http://schemas.microsoft.com/office/powerpoint/2010/main" val="13348880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09EA7EA7-74F5-4EE2-8E3D-1A10308259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9144001" cy="6866467"/>
            <a:chOff x="0" y="-8467"/>
            <a:chExt cx="12192000" cy="6866467"/>
          </a:xfrm>
        </p:grpSpPr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A5CE79B5-7EE4-424D-AD14-5DEFB61B85C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696C926F-F999-44BA-8D86-9EAB51D6501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Rectangle 23">
              <a:extLst>
                <a:ext uri="{FF2B5EF4-FFF2-40B4-BE49-F238E27FC236}">
                  <a16:creationId xmlns:a16="http://schemas.microsoft.com/office/drawing/2014/main" id="{248745E7-0AF0-48F9-8E58-2673FC5F4FD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ru-RU"/>
            </a:p>
          </p:txBody>
        </p:sp>
        <p:sp>
          <p:nvSpPr>
            <p:cNvPr id="12" name="Rectangle 25">
              <a:extLst>
                <a:ext uri="{FF2B5EF4-FFF2-40B4-BE49-F238E27FC236}">
                  <a16:creationId xmlns:a16="http://schemas.microsoft.com/office/drawing/2014/main" id="{9715E81A-D2E0-4431-9370-4E4A9ECA7F9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ru-RU"/>
            </a:p>
          </p:txBody>
        </p:sp>
        <p:sp>
          <p:nvSpPr>
            <p:cNvPr id="13" name="Isosceles Triangle 12">
              <a:extLst>
                <a:ext uri="{FF2B5EF4-FFF2-40B4-BE49-F238E27FC236}">
                  <a16:creationId xmlns:a16="http://schemas.microsoft.com/office/drawing/2014/main" id="{CEDB37A9-282D-4DDB-85AD-B2090A82531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ru-RU"/>
            </a:p>
          </p:txBody>
        </p:sp>
        <p:sp>
          <p:nvSpPr>
            <p:cNvPr id="14" name="Rectangle 27">
              <a:extLst>
                <a:ext uri="{FF2B5EF4-FFF2-40B4-BE49-F238E27FC236}">
                  <a16:creationId xmlns:a16="http://schemas.microsoft.com/office/drawing/2014/main" id="{533D5933-7F91-4F5E-BC31-42FD0E2D8D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ru-RU"/>
            </a:p>
          </p:txBody>
        </p:sp>
        <p:sp>
          <p:nvSpPr>
            <p:cNvPr id="15" name="Rectangle 28">
              <a:extLst>
                <a:ext uri="{FF2B5EF4-FFF2-40B4-BE49-F238E27FC236}">
                  <a16:creationId xmlns:a16="http://schemas.microsoft.com/office/drawing/2014/main" id="{37ADDF68-C9BE-46EA-83DE-2C07DD83960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ru-RU"/>
            </a:p>
          </p:txBody>
        </p:sp>
        <p:sp>
          <p:nvSpPr>
            <p:cNvPr id="16" name="Rectangle 29">
              <a:extLst>
                <a:ext uri="{FF2B5EF4-FFF2-40B4-BE49-F238E27FC236}">
                  <a16:creationId xmlns:a16="http://schemas.microsoft.com/office/drawing/2014/main" id="{10D67396-BABD-48A8-A892-CCB5095FA42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ru-RU"/>
            </a:p>
          </p:txBody>
        </p:sp>
        <p:sp>
          <p:nvSpPr>
            <p:cNvPr id="17" name="Isosceles Triangle 16">
              <a:extLst>
                <a:ext uri="{FF2B5EF4-FFF2-40B4-BE49-F238E27FC236}">
                  <a16:creationId xmlns:a16="http://schemas.microsoft.com/office/drawing/2014/main" id="{626DA82A-72C2-4DF6-9CF0-0D1F6B96B5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ru-RU"/>
            </a:p>
          </p:txBody>
        </p:sp>
        <p:sp>
          <p:nvSpPr>
            <p:cNvPr id="18" name="Isosceles Triangle 17">
              <a:extLst>
                <a:ext uri="{FF2B5EF4-FFF2-40B4-BE49-F238E27FC236}">
                  <a16:creationId xmlns:a16="http://schemas.microsoft.com/office/drawing/2014/main" id="{8EE6DC63-4380-4BE0-A68A-8F01162BD19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ru-RU"/>
            </a:p>
          </p:txBody>
        </p:sp>
      </p:grpSp>
      <p:sp useBgFill="1">
        <p:nvSpPr>
          <p:cNvPr id="20" name="Rectangle 19">
            <a:extLst>
              <a:ext uri="{FF2B5EF4-FFF2-40B4-BE49-F238E27FC236}">
                <a16:creationId xmlns:a16="http://schemas.microsoft.com/office/drawing/2014/main" id="{E80B86A7-A1EC-475B-9166-88902B033A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Isosceles Triangle 21">
            <a:extLst>
              <a:ext uri="{FF2B5EF4-FFF2-40B4-BE49-F238E27FC236}">
                <a16:creationId xmlns:a16="http://schemas.microsoft.com/office/drawing/2014/main" id="{C2C29CB1-9F74-4879-A6AF-AEA67B6F1F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0" y="0"/>
            <a:ext cx="631947" cy="5666154"/>
          </a:xfrm>
          <a:prstGeom prst="triangle">
            <a:avLst>
              <a:gd name="adj" fmla="val 10000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ru-RU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44CAB9B-6A32-9C4B-8428-A3931585344B}"/>
              </a:ext>
            </a:extLst>
          </p:cNvPr>
          <p:cNvSpPr txBox="1"/>
          <p:nvPr/>
        </p:nvSpPr>
        <p:spPr>
          <a:xfrm>
            <a:off x="939750" y="846419"/>
            <a:ext cx="8024738" cy="539089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</a:pPr>
            <a:endParaRPr lang="en-US" sz="1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4" name="Isosceles Triangle 23">
            <a:extLst>
              <a:ext uri="{FF2B5EF4-FFF2-40B4-BE49-F238E27FC236}">
                <a16:creationId xmlns:a16="http://schemas.microsoft.com/office/drawing/2014/main" id="{7E2C7115-5336-410C-AD71-0F0952A2E5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807450" y="4013200"/>
            <a:ext cx="336550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ru-RU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03B1A3B-3386-A1D9-8CDE-376E70CC0F38}"/>
              </a:ext>
            </a:extLst>
          </p:cNvPr>
          <p:cNvSpPr txBox="1"/>
          <p:nvPr/>
        </p:nvSpPr>
        <p:spPr>
          <a:xfrm>
            <a:off x="315973" y="370125"/>
            <a:ext cx="8699945" cy="58068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48310" algn="just">
              <a:lnSpc>
                <a:spcPct val="107000"/>
              </a:lnSpc>
              <a:spcAft>
                <a:spcPts val="800"/>
              </a:spcAft>
            </a:pPr>
            <a:r>
              <a:rPr lang="ru-RU" sz="2400" b="1" kern="0" dirty="0">
                <a:solidFill>
                  <a:srgbClr val="FF0000"/>
                </a:solidFill>
                <a:effectLst/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Анализ состояния программно-методического обеспечения системы дополнительного образования детей осуществлялся по следующим показателям:</a:t>
            </a:r>
          </a:p>
          <a:p>
            <a:pPr indent="448310" algn="just">
              <a:lnSpc>
                <a:spcPct val="107000"/>
              </a:lnSpc>
              <a:spcAft>
                <a:spcPts val="800"/>
              </a:spcAft>
            </a:pPr>
            <a:endParaRPr lang="ru-RU" sz="2400" b="1" kern="100" dirty="0">
              <a:solidFill>
                <a:srgbClr val="FF0000"/>
              </a:solidFill>
              <a:effectLst/>
              <a:latin typeface="+mj-lt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Bef>
                <a:spcPts val="720"/>
              </a:spcBef>
              <a:spcAft>
                <a:spcPts val="800"/>
              </a:spcAft>
              <a:buFont typeface="Symbol" panose="05050102010706020507" pitchFamily="18" charset="2"/>
              <a:buChar char=""/>
              <a:tabLst>
                <a:tab pos="271145" algn="l"/>
              </a:tabLst>
            </a:pPr>
            <a:r>
              <a:rPr lang="ru-RU" kern="0" dirty="0">
                <a:effectLst/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количество образовательных организаций, реализующих ДООП, по территориям;</a:t>
            </a:r>
            <a:endParaRPr lang="ru-RU" kern="100" dirty="0">
              <a:effectLst/>
              <a:latin typeface="+mj-lt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Symbol" panose="05050102010706020507" pitchFamily="18" charset="2"/>
              <a:buChar char=""/>
            </a:pPr>
            <a:r>
              <a:rPr lang="ru-RU" kern="0" dirty="0">
                <a:effectLst/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количество ДООП по территориям;</a:t>
            </a:r>
            <a:endParaRPr lang="ru-RU" kern="100" dirty="0">
              <a:effectLst/>
              <a:latin typeface="+mj-lt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Bef>
                <a:spcPts val="720"/>
              </a:spcBef>
              <a:spcAft>
                <a:spcPts val="800"/>
              </a:spcAft>
              <a:buFont typeface="Symbol" panose="05050102010706020507" pitchFamily="18" charset="2"/>
              <a:buChar char=""/>
              <a:tabLst>
                <a:tab pos="271145" algn="l"/>
              </a:tabLst>
            </a:pPr>
            <a:r>
              <a:rPr lang="ru-RU" kern="0" dirty="0">
                <a:effectLst/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количество ДООП по направленностям;</a:t>
            </a:r>
            <a:endParaRPr lang="ru-RU" kern="100" dirty="0">
              <a:effectLst/>
              <a:latin typeface="+mj-lt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Bef>
                <a:spcPts val="430"/>
              </a:spcBef>
              <a:spcAft>
                <a:spcPts val="800"/>
              </a:spcAft>
              <a:buFont typeface="Symbol" panose="05050102010706020507" pitchFamily="18" charset="2"/>
              <a:buChar char=""/>
              <a:tabLst>
                <a:tab pos="271145" algn="l"/>
              </a:tabLst>
            </a:pPr>
            <a:r>
              <a:rPr lang="ru-RU" kern="0" dirty="0">
                <a:effectLst/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количество ДООП по срокам реализации и уровням освоения содержания;</a:t>
            </a:r>
            <a:endParaRPr lang="ru-RU" kern="100" dirty="0">
              <a:effectLst/>
              <a:latin typeface="+mj-lt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Bef>
                <a:spcPts val="910"/>
              </a:spcBef>
              <a:spcAft>
                <a:spcPts val="800"/>
              </a:spcAft>
              <a:buFont typeface="Symbol" panose="05050102010706020507" pitchFamily="18" charset="2"/>
              <a:buChar char=""/>
              <a:tabLst>
                <a:tab pos="271145" algn="l"/>
              </a:tabLst>
            </a:pPr>
            <a:r>
              <a:rPr lang="ru-RU" kern="0" dirty="0">
                <a:effectLst/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количество ДООП по часовой нагрузке в неделю;</a:t>
            </a:r>
            <a:endParaRPr lang="ru-RU" kern="100" dirty="0">
              <a:effectLst/>
              <a:latin typeface="+mj-lt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Bef>
                <a:spcPts val="910"/>
              </a:spcBef>
              <a:spcAft>
                <a:spcPts val="800"/>
              </a:spcAft>
              <a:buFont typeface="Symbol" panose="05050102010706020507" pitchFamily="18" charset="2"/>
              <a:buChar char=""/>
              <a:tabLst>
                <a:tab pos="271145" algn="l"/>
              </a:tabLst>
            </a:pPr>
            <a:r>
              <a:rPr lang="ru-RU" kern="0" dirty="0">
                <a:effectLst/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количество ДООП по типу финансирования;</a:t>
            </a:r>
            <a:endParaRPr lang="ru-RU" kern="100" dirty="0">
              <a:effectLst/>
              <a:latin typeface="+mj-lt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Bef>
                <a:spcPts val="430"/>
              </a:spcBef>
              <a:spcAft>
                <a:spcPts val="800"/>
              </a:spcAft>
              <a:buFont typeface="Symbol" panose="05050102010706020507" pitchFamily="18" charset="2"/>
              <a:buChar char=""/>
              <a:tabLst>
                <a:tab pos="271145" algn="l"/>
              </a:tabLst>
            </a:pPr>
            <a:r>
              <a:rPr lang="ru-RU" kern="0" dirty="0">
                <a:effectLst/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количество ДООП   по особенностям структурирования </a:t>
            </a:r>
          </a:p>
          <a:p>
            <a:pPr lvl="0" algn="just">
              <a:lnSpc>
                <a:spcPct val="107000"/>
              </a:lnSpc>
              <a:spcBef>
                <a:spcPts val="430"/>
              </a:spcBef>
              <a:spcAft>
                <a:spcPts val="800"/>
              </a:spcAft>
              <a:tabLst>
                <a:tab pos="271145" algn="l"/>
              </a:tabLst>
            </a:pPr>
            <a:r>
              <a:rPr lang="ru-RU" kern="0" dirty="0">
                <a:effectLst/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и использованию современных образовательных технологий;</a:t>
            </a:r>
            <a:endParaRPr lang="ru-RU" kern="100" dirty="0">
              <a:effectLst/>
              <a:latin typeface="+mj-lt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7" name="Рисунок 6" descr="Изображение выглядит как мультфильм, графическая вставка, иллюстрация, Графика&#10;&#10;Автоматически созданное описание">
            <a:extLst>
              <a:ext uri="{FF2B5EF4-FFF2-40B4-BE49-F238E27FC236}">
                <a16:creationId xmlns:a16="http://schemas.microsoft.com/office/drawing/2014/main" id="{91EC4372-C9BC-5324-174A-55A632A4EE2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64735" y="4238671"/>
            <a:ext cx="2255513" cy="19130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0982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2B7B117F-2049-30CE-690C-546BFBED007F}"/>
              </a:ext>
            </a:extLst>
          </p:cNvPr>
          <p:cNvSpPr txBox="1"/>
          <p:nvPr/>
        </p:nvSpPr>
        <p:spPr>
          <a:xfrm>
            <a:off x="179512" y="428178"/>
            <a:ext cx="8784976" cy="60016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rgbClr val="FF0000"/>
                </a:solidFill>
                <a:latin typeface="Arial" panose="020B0604020202020204" pitchFamily="34" charset="0"/>
              </a:rPr>
              <a:t>Вызовы, определяющие актуальные подходы к формированию содержания современных ДООП:</a:t>
            </a:r>
          </a:p>
          <a:p>
            <a:pPr algn="ctr"/>
            <a:endParaRPr lang="ru-RU" sz="2400" b="1" dirty="0">
              <a:solidFill>
                <a:srgbClr val="FF0000"/>
              </a:solidFill>
              <a:latin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>
                <a:latin typeface="Arial" panose="020B0604020202020204" pitchFamily="34" charset="0"/>
              </a:rPr>
              <a:t>недостаточное использование дистанционных образовательных технологий и сетевой формы обучения;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>
                <a:latin typeface="Arial" panose="020B0604020202020204" pitchFamily="34" charset="0"/>
              </a:rPr>
              <a:t>недостаточный уровень индивидуализации образовательного процесса через реализацию индивидуальных учебных планов, обновление методов и технологий, в том числе через внедрение разноуровневого и конвергентного подходов;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>
                <a:latin typeface="Arial" panose="020B0604020202020204" pitchFamily="34" charset="0"/>
              </a:rPr>
              <a:t>низкий уровень подготовленности педагогов к работе с детьми инвалидами и детьми с ОВЗ;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>
                <a:latin typeface="Arial" panose="020B0604020202020204" pitchFamily="34" charset="0"/>
              </a:rPr>
              <a:t>снижение качества и количества программ естественно-научной, туристско-краеведческой направленностей;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>
                <a:latin typeface="Arial" panose="020B0604020202020204" pitchFamily="34" charset="0"/>
              </a:rPr>
              <a:t>усиление воспитательного компонента в ДООП и в разработке комплексных воспитательных программ ОО 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0944B45-7AC8-537C-ED59-820C13EB4879}"/>
              </a:ext>
            </a:extLst>
          </p:cNvPr>
          <p:cNvSpPr txBox="1"/>
          <p:nvPr/>
        </p:nvSpPr>
        <p:spPr>
          <a:xfrm>
            <a:off x="3419872" y="364502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330764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75F8FF2-DBF8-E2C5-134E-B385A0C303FF}"/>
              </a:ext>
            </a:extLst>
          </p:cNvPr>
          <p:cNvSpPr txBox="1"/>
          <p:nvPr/>
        </p:nvSpPr>
        <p:spPr>
          <a:xfrm>
            <a:off x="251520" y="908720"/>
            <a:ext cx="8352929" cy="16081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680"/>
              </a:lnSpc>
              <a:spcAft>
                <a:spcPts val="750"/>
              </a:spcAft>
            </a:pPr>
            <a:endParaRPr lang="ru-RU" sz="2000" dirty="0">
              <a:solidFill>
                <a:srgbClr val="333333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ts val="1680"/>
              </a:lnSpc>
              <a:spcAft>
                <a:spcPts val="750"/>
              </a:spcAft>
            </a:pPr>
            <a:endParaRPr lang="ru-RU" sz="2000" dirty="0">
              <a:solidFill>
                <a:srgbClr val="333333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ts val="1680"/>
              </a:lnSpc>
              <a:spcAft>
                <a:spcPts val="750"/>
              </a:spcAft>
            </a:pPr>
            <a:endParaRPr lang="ru-RU" sz="2000" dirty="0">
              <a:solidFill>
                <a:srgbClr val="333333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sz="3600" b="1" dirty="0">
                <a:solidFill>
                  <a:schemeClr val="accent2">
                    <a:lumMod val="75000"/>
                  </a:schemeClr>
                </a:solidFill>
              </a:rPr>
              <a:t>Спасибо за внимание!</a:t>
            </a:r>
          </a:p>
        </p:txBody>
      </p:sp>
      <p:pic>
        <p:nvPicPr>
          <p:cNvPr id="4" name="Рисунок 3" descr="Изображение выглядит как графическая вставка, иллюстрация, Графика, рисунок&#10;&#10;Автоматически созданное описание">
            <a:extLst>
              <a:ext uri="{FF2B5EF4-FFF2-40B4-BE49-F238E27FC236}">
                <a16:creationId xmlns:a16="http://schemas.microsoft.com/office/drawing/2014/main" id="{BB9ABA67-8FD8-31EE-5DE9-E31BB1DB297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1680" y="3105822"/>
            <a:ext cx="5760640" cy="32687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5116212"/>
      </p:ext>
    </p:extLst>
  </p:cSld>
  <p:clrMapOvr>
    <a:masterClrMapping/>
  </p:clrMapOvr>
</p:sld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5FCBEF"/>
      </a:accent1>
      <a:accent2>
        <a:srgbClr val="2E83C3"/>
      </a:accent2>
      <a:accent3>
        <a:srgbClr val="42D0A2"/>
      </a:accent3>
      <a:accent4>
        <a:srgbClr val="2E946B"/>
      </a:accent4>
      <a:accent5>
        <a:srgbClr val="42B051"/>
      </a:accent5>
      <a:accent6>
        <a:srgbClr val="96D141"/>
      </a:accent6>
      <a:hlink>
        <a:srgbClr val="3FCDE7"/>
      </a:hlink>
      <a:folHlink>
        <a:srgbClr val="A9D3E1"/>
      </a:folHlink>
    </a:clrScheme>
    <a:fontScheme name="Аспект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>
    <a:txDef>
      <a:spPr>
        <a:noFill/>
      </a:spPr>
      <a:bodyPr wrap="none" rtlCol="0">
        <a:spAutoFit/>
      </a:bodyPr>
      <a:lstStyle>
        <a:defPPr algn="l">
          <a:defRPr dirty="0"/>
        </a:defPPr>
      </a:lstStyle>
    </a:txDef>
  </a:objectDefaults>
  <a:extraClrSchemeLst/>
  <a:extLst>
    <a:ext uri="{05A4C25C-085E-4340-85A3-A5531E510DB2}">
      <thm15:themeFamily xmlns:thm15="http://schemas.microsoft.com/office/thememl/2012/main" name="Facet" id="{C0C680CD-088A-49FC-A102-D699147F32B2}" vid="{0B5AB586-D108-4FC1-8368-649FE654B89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1251</TotalTime>
  <Words>176</Words>
  <Application>Microsoft Office PowerPoint</Application>
  <PresentationFormat>Экран (4:3)</PresentationFormat>
  <Paragraphs>26</Paragraphs>
  <Slides>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9" baseType="lpstr">
      <vt:lpstr>Arial</vt:lpstr>
      <vt:lpstr>Symbol</vt:lpstr>
      <vt:lpstr>Trebuchet MS</vt:lpstr>
      <vt:lpstr>Wingdings 3</vt:lpstr>
      <vt:lpstr>Аспект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Журавлева</dc:creator>
  <cp:lastModifiedBy>Журавлева А.В. (97)</cp:lastModifiedBy>
  <cp:revision>33</cp:revision>
  <cp:lastPrinted>2022-03-04T11:49:12Z</cp:lastPrinted>
  <dcterms:created xsi:type="dcterms:W3CDTF">2020-10-28T05:34:57Z</dcterms:created>
  <dcterms:modified xsi:type="dcterms:W3CDTF">2024-10-17T06:29:19Z</dcterms:modified>
</cp:coreProperties>
</file>