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23" r:id="rId1"/>
  </p:sldMasterIdLst>
  <p:notesMasterIdLst>
    <p:notesMasterId r:id="rId21"/>
  </p:notesMasterIdLst>
  <p:sldIdLst>
    <p:sldId id="272" r:id="rId2"/>
    <p:sldId id="269" r:id="rId3"/>
    <p:sldId id="270" r:id="rId4"/>
    <p:sldId id="273" r:id="rId5"/>
    <p:sldId id="271" r:id="rId6"/>
    <p:sldId id="274" r:id="rId7"/>
    <p:sldId id="259" r:id="rId8"/>
    <p:sldId id="261" r:id="rId9"/>
    <p:sldId id="266" r:id="rId10"/>
    <p:sldId id="275" r:id="rId11"/>
    <p:sldId id="267" r:id="rId12"/>
    <p:sldId id="276" r:id="rId13"/>
    <p:sldId id="277" r:id="rId14"/>
    <p:sldId id="278" r:id="rId15"/>
    <p:sldId id="284" r:id="rId16"/>
    <p:sldId id="279" r:id="rId17"/>
    <p:sldId id="285" r:id="rId18"/>
    <p:sldId id="281" r:id="rId19"/>
    <p:sldId id="280" r:id="rId20"/>
  </p:sldIdLst>
  <p:sldSz cx="14630400" cy="8229600"/>
  <p:notesSz cx="8229600" cy="14630400"/>
  <p:embeddedFontLst>
    <p:embeddedFont>
      <p:font typeface="Tomorrow" panose="020B0604020202020204" charset="0"/>
      <p:regular r:id="rId22"/>
    </p:embeddedFont>
    <p:embeddedFont>
      <p:font typeface="Wingdings 2" panose="05020102010507070707" pitchFamily="18" charset="2"/>
      <p:regular r:id="rId23"/>
    </p:embeddedFont>
    <p:embeddedFont>
      <p:font typeface="Tw Cen MT" panose="020B0602020104020603" pitchFamily="34" charset="0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Tomorrow Semi Bold" panose="020B0604020202020204" charset="0"/>
      <p:regular r:id="rId3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53" d="100"/>
          <a:sy n="53" d="100"/>
        </p:scale>
        <p:origin x="1406" y="883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4472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Проект охватывает широкую аудиторию, что позволяет достичь большего количества заинтересованных лиц. • Гибкий формат мероприятий обеспечивает возможность адаптации под разные потребности и предпочтения целевой аудитории. • Долгосрочный эффект проекта поможет закрепить полученные результаты и создать устойчивые изменения.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7165238"/>
            <a:ext cx="14630400" cy="106436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622" tIns="65311" rIns="130622" bIns="6531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14630" y="7263994"/>
            <a:ext cx="3599078" cy="85587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622" tIns="65311" rIns="130622" bIns="6531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3774643" y="7253021"/>
            <a:ext cx="10855757" cy="85587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622" tIns="65311" rIns="130622" bIns="6531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779520" y="4846320"/>
            <a:ext cx="10363200" cy="219456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779520" y="7260044"/>
            <a:ext cx="10728960" cy="822960"/>
          </a:xfrm>
        </p:spPr>
        <p:txBody>
          <a:bodyPr anchor="ctr">
            <a:normAutofit/>
          </a:bodyPr>
          <a:lstStyle>
            <a:lvl1pPr marL="0" indent="0" algn="l">
              <a:buNone/>
              <a:defRPr sz="3700">
                <a:solidFill>
                  <a:srgbClr val="FFFFFF"/>
                </a:solidFill>
              </a:defRPr>
            </a:lvl1pPr>
            <a:lvl2pPr marL="653110" indent="0" algn="ctr">
              <a:buNone/>
            </a:lvl2pPr>
            <a:lvl3pPr marL="1306220" indent="0" algn="ctr">
              <a:buNone/>
            </a:lvl3pPr>
            <a:lvl4pPr marL="1959331" indent="0" algn="ctr">
              <a:buNone/>
            </a:lvl4pPr>
            <a:lvl5pPr marL="2612441" indent="0" algn="ctr">
              <a:buNone/>
            </a:lvl5pPr>
            <a:lvl6pPr marL="3265551" indent="0" algn="ctr">
              <a:buNone/>
            </a:lvl6pPr>
            <a:lvl7pPr marL="3918661" indent="0" algn="ctr">
              <a:buNone/>
            </a:lvl7pPr>
            <a:lvl8pPr marL="4571771" indent="0" algn="ctr">
              <a:buNone/>
            </a:lvl8pPr>
            <a:lvl9pPr marL="5224882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21920" y="7282439"/>
            <a:ext cx="3291840" cy="822960"/>
          </a:xfrm>
        </p:spPr>
        <p:txBody>
          <a:bodyPr>
            <a:noAutofit/>
          </a:bodyPr>
          <a:lstStyle>
            <a:lvl1pPr algn="ctr">
              <a:defRPr sz="2900">
                <a:solidFill>
                  <a:srgbClr val="FFFFFF"/>
                </a:solidFill>
              </a:defRPr>
            </a:lvl1pPr>
          </a:lstStyle>
          <a:p>
            <a:fld id="{6AD8D91A-A2EE-4B54-B3C6-F6C67903BA9C}" type="datetime1">
              <a:rPr lang="en-US" smtClean="0"/>
              <a:pPr/>
              <a:t>10/28/2025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3336629" y="283846"/>
            <a:ext cx="9387840" cy="438150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801600" y="274320"/>
            <a:ext cx="1341120" cy="4572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0237" y="274320"/>
            <a:ext cx="13045440" cy="118872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9A7B8-0EC4-44C9-AFEF-25E144F11C06}" type="datetime1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80237" y="1920240"/>
            <a:ext cx="13045440" cy="53949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94561" y="3291841"/>
            <a:ext cx="11396981" cy="2007870"/>
          </a:xfrm>
        </p:spPr>
        <p:txBody>
          <a:bodyPr anchor="t"/>
          <a:lstStyle>
            <a:lvl1pPr marL="0" indent="0">
              <a:buNone/>
              <a:defRPr sz="4000">
                <a:solidFill>
                  <a:schemeClr val="tx2"/>
                </a:solidFill>
              </a:defRPr>
            </a:lvl1pPr>
            <a:lvl2pPr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828800"/>
            <a:ext cx="14630400" cy="13716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622" tIns="65311" rIns="130622" bIns="6531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920240"/>
            <a:ext cx="2072640" cy="11887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622" tIns="65311" rIns="130622" bIns="6531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194560" y="1920240"/>
            <a:ext cx="12435840" cy="118872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622" tIns="65311" rIns="130622" bIns="6531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0" y="1920240"/>
            <a:ext cx="12192000" cy="1188720"/>
          </a:xfrm>
        </p:spPr>
        <p:txBody>
          <a:bodyPr/>
          <a:lstStyle>
            <a:lvl1pPr algn="l">
              <a:buNone/>
              <a:defRPr sz="63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B47B5-C739-4DAE-AACD-CC58CA843AC4}" type="datetime1">
              <a:rPr lang="en-US" smtClean="0"/>
              <a:pPr/>
              <a:t>10/28/2025</a:t>
            </a:fld>
            <a:endParaRPr lang="en-US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2103120"/>
            <a:ext cx="2072640" cy="842011"/>
          </a:xfrm>
        </p:spPr>
        <p:txBody>
          <a:bodyPr>
            <a:noAutofit/>
          </a:bodyPr>
          <a:lstStyle>
            <a:lvl1pPr>
              <a:defRPr sz="3400">
                <a:solidFill>
                  <a:srgbClr val="FFFFFF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75360" y="1907480"/>
            <a:ext cx="6217920" cy="5486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7751842" y="1907480"/>
            <a:ext cx="6217920" cy="5486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E72AE48-94E6-46E0-BE32-5F0716DE9115}" type="datetime1">
              <a:rPr lang="en-US" smtClean="0"/>
              <a:pPr/>
              <a:t>10/28/2025</a:t>
            </a:fld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440" y="327660"/>
            <a:ext cx="13045440" cy="104394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975360" y="2926080"/>
            <a:ext cx="6217920" cy="429768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7680960" y="2926080"/>
            <a:ext cx="6217920" cy="429768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884C285-8BCE-48FC-97D9-E2837AF38351}" type="datetime1">
              <a:rPr lang="en-US" smtClean="0"/>
              <a:pPr/>
              <a:t>10/28/2025</a:t>
            </a:fld>
            <a:endParaRPr lang="en-US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975360" y="2103120"/>
            <a:ext cx="6217920" cy="768096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9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7680960" y="2103120"/>
            <a:ext cx="6217920" cy="768096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9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D3E6-EF16-4488-94A4-211508FE4682}" type="datetime1">
              <a:rPr lang="en-US" smtClean="0"/>
              <a:pPr/>
              <a:t>10/28/2025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FB3B-20DA-4D0E-BF16-8262B7156612}" type="datetime1">
              <a:rPr lang="en-US" smtClean="0"/>
              <a:pPr/>
              <a:t>10/28/2025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7498080"/>
            <a:ext cx="853440" cy="4572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5360" y="327660"/>
            <a:ext cx="12923520" cy="1043940"/>
          </a:xfrm>
        </p:spPr>
        <p:txBody>
          <a:bodyPr anchor="ctr"/>
          <a:lstStyle>
            <a:lvl1pPr algn="l">
              <a:buNone/>
              <a:defRPr sz="63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73C2C-6BD0-40EC-8D8D-4D51F089C5EB}" type="datetime1">
              <a:rPr lang="en-US" smtClean="0"/>
              <a:pPr/>
              <a:t>10/28/2025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75360" y="2103120"/>
            <a:ext cx="2560320" cy="521208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95933" tIns="261244" rIns="195933" bIns="130622"/>
          <a:lstStyle>
            <a:lvl1pPr marL="0" indent="0">
              <a:spcAft>
                <a:spcPts val="1429"/>
              </a:spcAft>
              <a:buNone/>
              <a:defRPr sz="2600"/>
            </a:lvl1pPr>
            <a:lvl2pPr>
              <a:buNone/>
              <a:defRPr sz="1700"/>
            </a:lvl2pPr>
            <a:lvl3pPr>
              <a:buNone/>
              <a:defRPr sz="1400"/>
            </a:lvl3pPr>
            <a:lvl4pPr>
              <a:buNone/>
              <a:defRPr sz="1300"/>
            </a:lvl4pPr>
            <a:lvl5pPr>
              <a:buNone/>
              <a:defRPr sz="13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3779520" y="2103120"/>
            <a:ext cx="10241280" cy="530352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60320" y="6583680"/>
            <a:ext cx="11704320" cy="822960"/>
          </a:xfrm>
        </p:spPr>
        <p:txBody>
          <a:bodyPr/>
          <a:lstStyle>
            <a:lvl1pPr marL="0" indent="0">
              <a:buFontTx/>
              <a:buNone/>
              <a:defRPr sz="2400"/>
            </a:lvl1pPr>
            <a:lvl2pPr>
              <a:buFontTx/>
              <a:buNone/>
              <a:defRPr sz="1700"/>
            </a:lvl2pPr>
            <a:lvl3pPr>
              <a:buFontTx/>
              <a:buNone/>
              <a:defRPr sz="1400"/>
            </a:lvl3pPr>
            <a:lvl4pPr>
              <a:buFontTx/>
              <a:buNone/>
              <a:defRPr sz="1300"/>
            </a:lvl4pPr>
            <a:lvl5pPr>
              <a:buFontTx/>
              <a:buNone/>
              <a:defRPr sz="13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14630" y="5486400"/>
            <a:ext cx="14630400" cy="106436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622" tIns="65311" rIns="130622" bIns="6531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14630" y="5596128"/>
            <a:ext cx="2340864" cy="85587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622" tIns="65311" rIns="130622" bIns="6531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472538" y="5585155"/>
            <a:ext cx="12157862" cy="85587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622" tIns="65311" rIns="130622" bIns="6531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0320" y="5577840"/>
            <a:ext cx="11704320" cy="822960"/>
          </a:xfrm>
        </p:spPr>
        <p:txBody>
          <a:bodyPr anchor="ctr"/>
          <a:lstStyle>
            <a:lvl1pPr algn="l">
              <a:buNone/>
              <a:defRPr sz="40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2316480" y="0"/>
            <a:ext cx="160934" cy="824057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622" tIns="65311" rIns="130622" bIns="6531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9997440" y="7498081"/>
            <a:ext cx="4267200" cy="438150"/>
          </a:xfrm>
        </p:spPr>
        <p:txBody>
          <a:bodyPr rtlCol="0"/>
          <a:lstStyle/>
          <a:p>
            <a:fld id="{2D377F5C-EDA7-4864-9756-35769B0E62CF}" type="datetime1">
              <a:rPr lang="en-US" smtClean="0"/>
              <a:pPr/>
              <a:t>10/28/2025</a:t>
            </a:fld>
            <a:endParaRPr lang="en-US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5600699"/>
            <a:ext cx="2316480" cy="796294"/>
          </a:xfrm>
        </p:spPr>
        <p:txBody>
          <a:bodyPr rtlCol="0"/>
          <a:lstStyle>
            <a:lvl1pPr>
              <a:defRPr sz="4000"/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2560320" y="7497848"/>
            <a:ext cx="7315200" cy="438150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96922" y="0"/>
            <a:ext cx="12133478" cy="548274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46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785C6-EBAF-49D5-AD4D-BABF4DFAAD59}" type="datetime1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485120" y="731520"/>
            <a:ext cx="3291840" cy="6619876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1520" y="731520"/>
            <a:ext cx="8900160" cy="6619877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0485120" y="7498083"/>
            <a:ext cx="3535680" cy="438150"/>
          </a:xfrm>
        </p:spPr>
        <p:txBody>
          <a:bodyPr/>
          <a:lstStyle/>
          <a:p>
            <a:fld id="{6A404122-9A3A-4FD8-98B8-22631F32846C}" type="datetime1">
              <a:rPr lang="en-US" smtClean="0"/>
              <a:pPr/>
              <a:t>10/28/2025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31522" y="7497849"/>
            <a:ext cx="8917573" cy="4381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9754109" y="0"/>
            <a:ext cx="512064" cy="82296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827261" y="731520"/>
            <a:ext cx="365760" cy="749808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9827261" y="0"/>
            <a:ext cx="365760" cy="64008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9690101" y="124459"/>
            <a:ext cx="640080" cy="391162"/>
          </a:xfrm>
        </p:spPr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75360" y="274320"/>
            <a:ext cx="13045440" cy="1188720"/>
          </a:xfrm>
          <a:prstGeom prst="rect">
            <a:avLst/>
          </a:prstGeom>
        </p:spPr>
        <p:txBody>
          <a:bodyPr vert="horz" lIns="130622" tIns="65311" rIns="130622" bIns="65311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80237" y="1920240"/>
            <a:ext cx="13045440" cy="5431536"/>
          </a:xfrm>
          <a:prstGeom prst="rect">
            <a:avLst/>
          </a:prstGeom>
        </p:spPr>
        <p:txBody>
          <a:bodyPr vert="horz" lIns="130622" tIns="65311" rIns="130622" bIns="65311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9753600" y="7498081"/>
            <a:ext cx="4267200" cy="438150"/>
          </a:xfrm>
          <a:prstGeom prst="rect">
            <a:avLst/>
          </a:prstGeom>
        </p:spPr>
        <p:txBody>
          <a:bodyPr vert="horz" lIns="130622" tIns="65311" rIns="130622" bIns="65311" anchor="ctr" anchorCtr="0"/>
          <a:lstStyle>
            <a:lvl1pPr algn="l" eaLnBrk="1" latinLnBrk="0" hangingPunct="1">
              <a:defRPr kumimoji="0" sz="2000">
                <a:solidFill>
                  <a:schemeClr val="tx2"/>
                </a:solidFill>
              </a:defRPr>
            </a:lvl1pPr>
          </a:lstStyle>
          <a:p>
            <a:fld id="{88B99C93-F56F-46AB-9EB8-53614A95B15F}" type="datetime1">
              <a:rPr lang="en-US" smtClean="0"/>
              <a:pPr/>
              <a:t>10/28/2025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75361" y="7497848"/>
            <a:ext cx="8673733" cy="438150"/>
          </a:xfrm>
          <a:prstGeom prst="rect">
            <a:avLst/>
          </a:prstGeom>
        </p:spPr>
        <p:txBody>
          <a:bodyPr vert="horz" lIns="130622" tIns="65311" rIns="130622" bIns="65311" anchor="ctr"/>
          <a:lstStyle>
            <a:lvl1pPr algn="r" eaLnBrk="1" latinLnBrk="0" hangingPunct="1">
              <a:defRPr kumimoji="0" sz="2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481328"/>
            <a:ext cx="14630400" cy="38404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622" tIns="65311" rIns="130622" bIns="6531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536192"/>
            <a:ext cx="853440" cy="27432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622" tIns="65311" rIns="130622" bIns="6531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944880" y="1536192"/>
            <a:ext cx="13685520" cy="27432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0622" tIns="65311" rIns="130622" bIns="6531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526667"/>
            <a:ext cx="853440" cy="293371"/>
          </a:xfrm>
          <a:prstGeom prst="rect">
            <a:avLst/>
          </a:prstGeom>
        </p:spPr>
        <p:txBody>
          <a:bodyPr vert="horz" lIns="130622" tIns="65311" rIns="130622" bIns="65311" anchor="ctr" anchorCtr="0">
            <a:normAutofit/>
          </a:bodyPr>
          <a:lstStyle>
            <a:lvl1pPr algn="ctr" eaLnBrk="1" latinLnBrk="0" hangingPunct="1">
              <a:defRPr kumimoji="0" sz="2000" b="1">
                <a:solidFill>
                  <a:srgbClr val="FFFFFF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8" r:id="rId13"/>
    <p:sldLayoutId id="2147483739" r:id="rId14"/>
    <p:sldLayoutId id="2147483743" r:id="rId15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6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57177" indent="-457177" algn="l" rtl="0" eaLnBrk="1" latinLnBrk="0" hangingPunct="1">
        <a:spcBef>
          <a:spcPts val="1000"/>
        </a:spcBef>
        <a:buClr>
          <a:schemeClr val="accent2"/>
        </a:buClr>
        <a:buSzPct val="60000"/>
        <a:buFont typeface="Wingdings"/>
        <a:buChar char=""/>
        <a:defRPr kumimoji="0"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indent="-391866" algn="l" rtl="0" eaLnBrk="1" latinLnBrk="0" hangingPunct="1">
        <a:spcBef>
          <a:spcPts val="786"/>
        </a:spcBef>
        <a:buClr>
          <a:schemeClr val="accent1"/>
        </a:buClr>
        <a:buSzPct val="70000"/>
        <a:buFont typeface="Wingdings 2"/>
        <a:buChar char=""/>
        <a:defRPr kumimoji="0"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indent="-326555" algn="l" rtl="0" eaLnBrk="1" latinLnBrk="0" hangingPunct="1">
        <a:spcBef>
          <a:spcPts val="714"/>
        </a:spcBef>
        <a:buClr>
          <a:schemeClr val="accent2"/>
        </a:buClr>
        <a:buSzPct val="75000"/>
        <a:buFont typeface="Wingdings"/>
        <a:buChar char=""/>
        <a:defRPr kumimoji="0"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indent="-326555" algn="l" rtl="0" eaLnBrk="1" latinLnBrk="0" hangingPunct="1">
        <a:spcBef>
          <a:spcPts val="571"/>
        </a:spcBef>
        <a:buClr>
          <a:schemeClr val="accent3"/>
        </a:buClr>
        <a:buSzPct val="75000"/>
        <a:buFont typeface="Wingdings"/>
        <a:buChar char="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indent="-326555" algn="l" rtl="0" eaLnBrk="1" latinLnBrk="0" hangingPunct="1">
        <a:spcBef>
          <a:spcPts val="571"/>
        </a:spcBef>
        <a:buClr>
          <a:schemeClr val="accent4"/>
        </a:buClr>
        <a:buSzPct val="65000"/>
        <a:buFont typeface="Wingdings"/>
        <a:buChar char="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307" indent="-326555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396173" indent="-326555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788039" indent="-326555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79905" indent="-326555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11" Type="http://schemas.openxmlformats.org/officeDocument/2006/relationships/image" Target="../media/image5.pn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Интерактивные образовательные среды в развитии педагога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24" y="0"/>
            <a:ext cx="4305300" cy="431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5924" y="1161535"/>
            <a:ext cx="4305300" cy="39541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01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423"/>
    </mc:Choice>
    <mc:Fallback xmlns="">
      <p:transition spd="slow" advTm="3542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6313" y="418425"/>
            <a:ext cx="1008311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/>
              <a:t>Интерактивные образовательные среды</a:t>
            </a:r>
            <a:endParaRPr lang="ru-RU" sz="6600" b="1" dirty="0"/>
          </a:p>
        </p:txBody>
      </p:sp>
      <p:pic>
        <p:nvPicPr>
          <p:cNvPr id="1026" name="Picture 2" descr="C:\Users\Администратор\Desktop\ЗАПИСЫВАЕМ ПОДКАТСТЫ\2025-10-25_17-08-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12" y="2542083"/>
            <a:ext cx="7464493" cy="531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414952" y="2860326"/>
            <a:ext cx="584474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dirty="0"/>
              <a:t>1. Онлайн-курсы и </a:t>
            </a:r>
            <a:r>
              <a:rPr lang="ru-RU" sz="2800" dirty="0" err="1"/>
              <a:t>вебинары</a:t>
            </a:r>
            <a:endParaRPr lang="ru-RU" sz="2800" b="1" dirty="0"/>
          </a:p>
          <a:p>
            <a:pPr fontAlgn="base"/>
            <a:r>
              <a:rPr lang="ru-RU" sz="2800" dirty="0"/>
              <a:t>2. Электронные библиотеки и базы данных </a:t>
            </a:r>
            <a:endParaRPr lang="ru-RU" sz="2800" dirty="0" smtClean="0"/>
          </a:p>
          <a:p>
            <a:pPr fontAlgn="base"/>
            <a:r>
              <a:rPr lang="ru-RU" sz="2800" dirty="0" smtClean="0"/>
              <a:t>3</a:t>
            </a:r>
            <a:r>
              <a:rPr lang="ru-RU" sz="2800" dirty="0"/>
              <a:t>. Профессиональные социальные сети и форумы </a:t>
            </a:r>
            <a:endParaRPr lang="ru-RU" sz="2800" dirty="0" smtClean="0"/>
          </a:p>
          <a:p>
            <a:pPr fontAlgn="base"/>
            <a:r>
              <a:rPr lang="ru-RU" sz="2800" dirty="0" smtClean="0"/>
              <a:t>4</a:t>
            </a:r>
            <a:r>
              <a:rPr lang="ru-RU" sz="2800" dirty="0"/>
              <a:t>. Виртуальные лаборатории и симуляторы    </a:t>
            </a:r>
            <a:endParaRPr lang="ru-RU" sz="2800" dirty="0" smtClean="0"/>
          </a:p>
          <a:p>
            <a:pPr fontAlgn="base"/>
            <a:r>
              <a:rPr lang="ru-RU" sz="2800" dirty="0" smtClean="0"/>
              <a:t>5</a:t>
            </a:r>
            <a:r>
              <a:rPr lang="ru-RU" sz="2800" dirty="0"/>
              <a:t>. Игровые методики и </a:t>
            </a:r>
            <a:r>
              <a:rPr lang="ru-RU" sz="2800" dirty="0" err="1"/>
              <a:t>геймификация</a:t>
            </a:r>
            <a:r>
              <a:rPr lang="ru-RU" sz="2800" dirty="0"/>
              <a:t>  </a:t>
            </a:r>
          </a:p>
          <a:p>
            <a:pPr fontAlgn="base"/>
            <a:r>
              <a:rPr lang="ru-RU" sz="2800" dirty="0" smtClean="0"/>
              <a:t>6</a:t>
            </a:r>
            <a:r>
              <a:rPr lang="ru-RU" sz="2800" dirty="0"/>
              <a:t>. Методы адаптивного обучения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7445" y="87331"/>
            <a:ext cx="2371615" cy="139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225807" y="7400041"/>
            <a:ext cx="509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2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3044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93"/>
    </mc:Choice>
    <mc:Fallback xmlns="">
      <p:transition spd="slow" advTm="24493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8312" y="574942"/>
            <a:ext cx="14412087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/>
              <a:t>Преимущества </a:t>
            </a:r>
            <a:endParaRPr lang="ru-RU" sz="6600" b="1" dirty="0" smtClean="0"/>
          </a:p>
          <a:p>
            <a:r>
              <a:rPr lang="ru-RU" sz="6600" b="1" dirty="0" smtClean="0"/>
              <a:t>интерактивных </a:t>
            </a:r>
            <a:r>
              <a:rPr lang="ru-RU" sz="6600" b="1" dirty="0"/>
              <a:t>образовательных сред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45" y="2847201"/>
            <a:ext cx="7426420" cy="50116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872271" y="2974214"/>
            <a:ext cx="652334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1. Повышение </a:t>
            </a:r>
            <a:r>
              <a:rPr lang="ru-RU" sz="2800" dirty="0"/>
              <a:t>мотивации </a:t>
            </a:r>
            <a:r>
              <a:rPr lang="ru-RU" sz="2800" dirty="0" smtClean="0"/>
              <a:t>преподавателей.</a:t>
            </a:r>
          </a:p>
          <a:p>
            <a:r>
              <a:rPr lang="ru-RU" sz="2800" dirty="0" smtClean="0"/>
              <a:t>2. Возможность </a:t>
            </a:r>
            <a:r>
              <a:rPr lang="ru-RU" sz="2800" dirty="0"/>
              <a:t>индивидуального подхода </a:t>
            </a:r>
            <a:r>
              <a:rPr lang="ru-RU" sz="2800" dirty="0" smtClean="0"/>
              <a:t>образовательного </a:t>
            </a:r>
            <a:r>
              <a:rPr lang="ru-RU" sz="2800" dirty="0"/>
              <a:t>процесса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3. Доступность </a:t>
            </a:r>
            <a:r>
              <a:rPr lang="ru-RU" sz="2800" dirty="0"/>
              <a:t>и гибкость </a:t>
            </a:r>
            <a:r>
              <a:rPr lang="ru-RU" sz="2800" dirty="0" smtClean="0"/>
              <a:t>обучения</a:t>
            </a:r>
          </a:p>
          <a:p>
            <a:r>
              <a:rPr lang="ru-RU" sz="2800" dirty="0" smtClean="0"/>
              <a:t>4. Обратная </a:t>
            </a:r>
            <a:r>
              <a:rPr lang="ru-RU" sz="2800" dirty="0"/>
              <a:t>связь и поддержка от сообщества профессионалов.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2158" y="119042"/>
            <a:ext cx="2371615" cy="139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225807" y="7532016"/>
            <a:ext cx="509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3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0522791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35003"/>
    </mc:Choice>
    <mc:Fallback xmlns="">
      <p:transition spd="slow" advTm="35003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638" y="3311609"/>
            <a:ext cx="6286500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8312" y="574942"/>
            <a:ext cx="10238572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smtClean="0"/>
              <a:t>Строим собственный </a:t>
            </a:r>
          </a:p>
          <a:p>
            <a:r>
              <a:rPr lang="ru-RU" sz="6600" b="1" dirty="0" smtClean="0"/>
              <a:t>образовательный маршрут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2158" y="119042"/>
            <a:ext cx="2371615" cy="139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7562335" y="3311609"/>
            <a:ext cx="1421027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415849" y="3138616"/>
            <a:ext cx="3805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Выбор темы</a:t>
            </a:r>
            <a:endParaRPr lang="ru-RU" sz="3600" b="1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7562335" y="4674971"/>
            <a:ext cx="1421027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9415848" y="4044944"/>
            <a:ext cx="38058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Выбор формата образовательного мероприятия</a:t>
            </a:r>
            <a:endParaRPr lang="ru-RU" sz="3600" b="1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7642653" y="6520247"/>
            <a:ext cx="1421027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9552084" y="6137356"/>
            <a:ext cx="38058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Выбор времени занятий</a:t>
            </a:r>
            <a:endParaRPr lang="ru-RU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3225807" y="7352605"/>
            <a:ext cx="509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4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32017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00"/>
    </mc:Choice>
    <mc:Fallback xmlns="">
      <p:transition spd="slow" advTm="363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7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8682" y="4252568"/>
            <a:ext cx="7814786" cy="1215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b="1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Подкасты для педагогов: современные подходы к обучению детей основам безопасности дорожного движения</a:t>
            </a:r>
            <a:endParaRPr lang="en-US" b="1" dirty="0"/>
          </a:p>
        </p:txBody>
      </p:sp>
      <p:sp>
        <p:nvSpPr>
          <p:cNvPr id="4" name="Text 1"/>
          <p:cNvSpPr/>
          <p:nvPr/>
        </p:nvSpPr>
        <p:spPr>
          <a:xfrm>
            <a:off x="528682" y="5492921"/>
            <a:ext cx="7814786" cy="303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Руководители и авторы проекта: 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528682" y="5784353"/>
            <a:ext cx="7814786" cy="303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Сивохина Людмила Шамильевна, старший методист; 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528682" y="6065460"/>
            <a:ext cx="7814786" cy="303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Голушкова Екатерина Сергеевна, заведующий отделом. 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528682" y="6369308"/>
            <a:ext cx="7814786" cy="607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Консультант проекта: Дорогойченков Иван Валерьевич, инженера по защите информации.</a:t>
            </a:r>
            <a:endParaRPr lang="en-US" sz="14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82" y="6977003"/>
            <a:ext cx="1033820" cy="1033820"/>
          </a:xfrm>
          <a:prstGeom prst="rect">
            <a:avLst/>
          </a:prstGeom>
        </p:spPr>
      </p:pic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5715" y="7020401"/>
            <a:ext cx="1065490" cy="947023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4867" y="6834187"/>
            <a:ext cx="991672" cy="113323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4778" y="30111"/>
            <a:ext cx="869915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Грант Профсоюза образования и науки </a:t>
            </a:r>
          </a:p>
          <a:p>
            <a:r>
              <a:rPr lang="ru-RU" sz="3200" b="1" dirty="0" err="1" smtClean="0"/>
              <a:t>Грантовое</a:t>
            </a:r>
            <a:r>
              <a:rPr lang="ru-RU" sz="3200" b="1" dirty="0" smtClean="0"/>
              <a:t> направление поддержка проектов в обрасти науки, образования и просвещения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Тематика </a:t>
            </a:r>
            <a:r>
              <a:rPr lang="ru-RU" sz="3200" b="1" dirty="0" err="1" smtClean="0"/>
              <a:t>грантового</a:t>
            </a:r>
            <a:r>
              <a:rPr lang="ru-RU" sz="3200" b="1" dirty="0" smtClean="0"/>
              <a:t> направления: </a:t>
            </a:r>
          </a:p>
          <a:p>
            <a:r>
              <a:rPr lang="ru-RU" sz="3200" b="1" dirty="0" smtClean="0"/>
              <a:t>Развитие современных методов непрерывного профессионального развития педагогов </a:t>
            </a:r>
            <a:endParaRPr lang="ru-RU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088944" y="7258110"/>
            <a:ext cx="509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5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9042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283"/>
    </mc:Choice>
    <mc:Fallback xmlns="">
      <p:transition spd="slow" advTm="30283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8312" y="574942"/>
            <a:ext cx="9814610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smtClean="0"/>
              <a:t>Преимущества подкастов </a:t>
            </a:r>
          </a:p>
          <a:p>
            <a:r>
              <a:rPr lang="ru-RU" sz="6600" b="1" dirty="0" smtClean="0"/>
              <a:t>для педагогов</a:t>
            </a:r>
          </a:p>
          <a:p>
            <a:endParaRPr lang="ru-RU" sz="6600" b="1" dirty="0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2158" y="119042"/>
            <a:ext cx="2371615" cy="139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7" y="2511210"/>
            <a:ext cx="6835281" cy="455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8109141" y="2264074"/>
            <a:ext cx="1421027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032922" y="2112015"/>
            <a:ext cx="3805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Удобство</a:t>
            </a:r>
            <a:endParaRPr lang="ru-RU" sz="3600" b="1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8109141" y="3235137"/>
            <a:ext cx="1421027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0032922" y="3159107"/>
            <a:ext cx="3805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Доступность </a:t>
            </a:r>
            <a:endParaRPr lang="ru-RU" sz="3600" b="1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8153095" y="4295365"/>
            <a:ext cx="1421027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0076876" y="4219335"/>
            <a:ext cx="3805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Интерактивность </a:t>
            </a:r>
            <a:endParaRPr lang="ru-RU" sz="3600" b="1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8109140" y="5267137"/>
            <a:ext cx="1421027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0032921" y="5191107"/>
            <a:ext cx="38058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Разнообразие форматов</a:t>
            </a:r>
            <a:endParaRPr lang="ru-RU" sz="3600" b="1" dirty="0"/>
          </a:p>
        </p:txBody>
      </p:sp>
      <p:sp>
        <p:nvSpPr>
          <p:cNvPr id="13" name="Стрелка вправо 12"/>
          <p:cNvSpPr/>
          <p:nvPr/>
        </p:nvSpPr>
        <p:spPr>
          <a:xfrm>
            <a:off x="8109139" y="6676837"/>
            <a:ext cx="1421027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0032920" y="6600807"/>
            <a:ext cx="45108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Профессиональный рост и саморазвитие</a:t>
            </a:r>
            <a:endParaRPr lang="ru-RU" sz="3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3892930" y="7581275"/>
            <a:ext cx="509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6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84375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903"/>
    </mc:Choice>
    <mc:Fallback xmlns="">
      <p:transition spd="slow" advTm="89903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46148" y="2027708"/>
            <a:ext cx="284559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Формат взаимодействия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881319" y="200758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Контент и опыт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281902" y="19815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Технологичность 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733166" y="1830421"/>
            <a:ext cx="284559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Тиражируемость, масштабируемость</a:t>
            </a:r>
            <a:endParaRPr lang="en-US" sz="2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44" y="2917970"/>
            <a:ext cx="2372335" cy="157000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960" y="2736368"/>
            <a:ext cx="2751423" cy="1641124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901" y="2736368"/>
            <a:ext cx="2835235" cy="164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9" t="30695" r="13054" b="24305"/>
          <a:stretch/>
        </p:blipFill>
        <p:spPr bwMode="auto">
          <a:xfrm>
            <a:off x="10733167" y="2846850"/>
            <a:ext cx="2453621" cy="135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0"/>
          <p:cNvSpPr/>
          <p:nvPr/>
        </p:nvSpPr>
        <p:spPr>
          <a:xfrm>
            <a:off x="571627" y="4581949"/>
            <a:ext cx="6050756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Адресность предложенного проекта</a:t>
            </a:r>
            <a:endParaRPr lang="en-US" sz="2650" dirty="0"/>
          </a:p>
        </p:txBody>
      </p:sp>
      <p:sp>
        <p:nvSpPr>
          <p:cNvPr id="14" name="Text 1"/>
          <p:cNvSpPr/>
          <p:nvPr/>
        </p:nvSpPr>
        <p:spPr>
          <a:xfrm>
            <a:off x="555903" y="5241642"/>
            <a:ext cx="284559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Педагогические работники</a:t>
            </a:r>
            <a:endParaRPr lang="en-US" sz="2200" dirty="0"/>
          </a:p>
        </p:txBody>
      </p:sp>
      <p:sp>
        <p:nvSpPr>
          <p:cNvPr id="15" name="Text 2"/>
          <p:cNvSpPr/>
          <p:nvPr/>
        </p:nvSpPr>
        <p:spPr>
          <a:xfrm>
            <a:off x="3870960" y="5214774"/>
            <a:ext cx="284559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Отраслевое сообщество </a:t>
            </a:r>
            <a:endParaRPr lang="en-US" sz="2200" dirty="0"/>
          </a:p>
        </p:txBody>
      </p:sp>
      <p:sp>
        <p:nvSpPr>
          <p:cNvPr id="16" name="Text 3"/>
          <p:cNvSpPr/>
          <p:nvPr/>
        </p:nvSpPr>
        <p:spPr>
          <a:xfrm>
            <a:off x="7035641" y="5241642"/>
            <a:ext cx="284559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Региональные особенности</a:t>
            </a:r>
            <a:endParaRPr lang="en-US" sz="2200" dirty="0"/>
          </a:p>
        </p:txBody>
      </p:sp>
      <p:sp>
        <p:nvSpPr>
          <p:cNvPr id="17" name="Text 4"/>
          <p:cNvSpPr/>
          <p:nvPr/>
        </p:nvSpPr>
        <p:spPr>
          <a:xfrm>
            <a:off x="10794210" y="5210766"/>
            <a:ext cx="284559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D1D1B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Оперативность реагирования</a:t>
            </a:r>
            <a:endParaRPr lang="en-US" sz="2200" dirty="0"/>
          </a:p>
        </p:txBody>
      </p:sp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48" y="6187909"/>
            <a:ext cx="2618936" cy="141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772" y="6051012"/>
            <a:ext cx="2123765" cy="1892968"/>
          </a:xfrm>
          <a:prstGeom prst="rect">
            <a:avLst/>
          </a:prstGeom>
        </p:spPr>
      </p:pic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761" y="6051012"/>
            <a:ext cx="2601828" cy="2080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166" y="6051012"/>
            <a:ext cx="3063284" cy="2041691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8785" y="125411"/>
            <a:ext cx="2371615" cy="139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208203" y="417352"/>
            <a:ext cx="859632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smtClean="0"/>
              <a:t>Уникальность проекта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92930" y="7581275"/>
            <a:ext cx="509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7</a:t>
            </a:r>
            <a:endParaRPr lang="ru-RU" sz="36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818"/>
    </mc:Choice>
    <mc:Fallback xmlns="">
      <p:transition spd="slow" advTm="148818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61854" y="282904"/>
            <a:ext cx="11518666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4000" b="1" dirty="0"/>
              <a:t>Соответствие масштаба, </a:t>
            </a:r>
            <a:r>
              <a:rPr lang="en-US" sz="4000" b="1" dirty="0" err="1"/>
              <a:t>формата</a:t>
            </a:r>
            <a:r>
              <a:rPr lang="en-US" sz="4000" b="1" dirty="0"/>
              <a:t> </a:t>
            </a:r>
            <a:endParaRPr lang="ru-RU" sz="4000" b="1" dirty="0" smtClean="0"/>
          </a:p>
          <a:p>
            <a:pPr marL="0" indent="0" algn="l">
              <a:lnSpc>
                <a:spcPts val="3000"/>
              </a:lnSpc>
              <a:buNone/>
            </a:pPr>
            <a:r>
              <a:rPr lang="en-US" sz="4000" b="1" dirty="0" smtClean="0"/>
              <a:t>и </a:t>
            </a:r>
            <a:r>
              <a:rPr lang="en-US" sz="4000" b="1" dirty="0"/>
              <a:t>мероприятий проекта заявленной целевой аудитории</a:t>
            </a:r>
          </a:p>
        </p:txBody>
      </p:sp>
      <p:sp>
        <p:nvSpPr>
          <p:cNvPr id="4" name="Text 1"/>
          <p:cNvSpPr/>
          <p:nvPr/>
        </p:nvSpPr>
        <p:spPr>
          <a:xfrm>
            <a:off x="720090" y="4238387"/>
            <a:ext cx="13190220" cy="329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08004" y="5205862"/>
            <a:ext cx="2933024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Широкий охват аудитории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08004" y="5885541"/>
            <a:ext cx="3848100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Гибкий </a:t>
            </a:r>
            <a:r>
              <a:rPr lang="en-US" sz="2000" dirty="0" err="1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формат</a:t>
            </a:r>
            <a:r>
              <a:rPr lang="en-US" sz="20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en-US" sz="2000" dirty="0" err="1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мероприятия</a:t>
            </a:r>
            <a:endParaRPr lang="ru-RU" sz="2000" dirty="0" smtClean="0">
              <a:solidFill>
                <a:srgbClr val="61615C"/>
              </a:solidFill>
              <a:latin typeface="Tomorrow Semi Bold" pitchFamily="34" charset="0"/>
              <a:ea typeface="Tomorrow Semi Bold" pitchFamily="34" charset="-122"/>
              <a:cs typeface="Tomorrow Semi Bold" pitchFamily="34" charset="-120"/>
            </a:endParaRPr>
          </a:p>
          <a:p>
            <a:pPr marL="0" indent="0" algn="l">
              <a:lnSpc>
                <a:spcPts val="2500"/>
              </a:lnSpc>
              <a:buNone/>
            </a:pPr>
            <a:r>
              <a:rPr lang="en-US" sz="2000" dirty="0" err="1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для</a:t>
            </a:r>
            <a:r>
              <a:rPr lang="en-US" sz="2000" dirty="0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 </a:t>
            </a:r>
            <a:r>
              <a:rPr lang="en-US" sz="20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целевой аудитории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798980" y="5926336"/>
            <a:ext cx="2874645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Долгосрочный эффект 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5716353" y="5081868"/>
            <a:ext cx="3848100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Актуальность информации для целевой аудитории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925830" y="7031117"/>
            <a:ext cx="3848100" cy="329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716353" y="6046108"/>
            <a:ext cx="3848100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Возможность выбора тем и направлений 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5391150" y="7038859"/>
            <a:ext cx="3848100" cy="329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0798980" y="5038592"/>
            <a:ext cx="3687128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Практическая применимость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9856470" y="6709648"/>
            <a:ext cx="3848100" cy="329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endParaRPr lang="en-US" sz="1600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4493" y="40255"/>
            <a:ext cx="2371615" cy="139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353" y="1991229"/>
            <a:ext cx="4140117" cy="2576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7992" y="2095726"/>
            <a:ext cx="2778463" cy="2439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" y="1863839"/>
            <a:ext cx="3603026" cy="3014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3892930" y="7428268"/>
            <a:ext cx="509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8</a:t>
            </a:r>
            <a:endParaRPr lang="ru-RU" sz="36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84"/>
    </mc:Choice>
    <mc:Fallback xmlns="">
      <p:transition spd="slow" advTm="10784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goods_pic/14270195/hat3662b72148a9cca91cb6c8ac2436ade9/600x6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4" y="2325995"/>
            <a:ext cx="5715000" cy="370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0"/>
          <p:cNvSpPr/>
          <p:nvPr/>
        </p:nvSpPr>
        <p:spPr>
          <a:xfrm>
            <a:off x="261854" y="668666"/>
            <a:ext cx="11518666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4000" b="1" dirty="0" smtClean="0"/>
              <a:t>Внешний </a:t>
            </a:r>
            <a:r>
              <a:rPr lang="ru-RU" sz="4000" b="1" dirty="0" err="1" smtClean="0"/>
              <a:t>аудиоинтерфейс</a:t>
            </a:r>
            <a:endParaRPr lang="en-US" sz="40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4493" y="40255"/>
            <a:ext cx="2371615" cy="139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6119704" y="2510220"/>
            <a:ext cx="1421027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653363" y="2276645"/>
            <a:ext cx="6832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Подключение дополнительного оборудования</a:t>
            </a:r>
            <a:endParaRPr lang="ru-RU" sz="3600" b="1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6119704" y="4264546"/>
            <a:ext cx="1421027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653363" y="4030971"/>
            <a:ext cx="6832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Повышение качества звукозаписи</a:t>
            </a:r>
            <a:endParaRPr lang="ru-RU" sz="3600" b="1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3973747" y="6245746"/>
            <a:ext cx="1758564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976854" y="6116611"/>
            <a:ext cx="84557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Расширение возможности обработки аудиозаписи</a:t>
            </a:r>
            <a:endParaRPr lang="ru-RU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3892930" y="7428268"/>
            <a:ext cx="509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9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07993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Динамический микрофон FIFINE AmpliGame AM8 (White) #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044" y="2254515"/>
            <a:ext cx="4116850" cy="5487130"/>
          </a:xfrm>
          <a:prstGeom prst="rect">
            <a:avLst/>
          </a:prstGeom>
        </p:spPr>
      </p:pic>
      <p:sp>
        <p:nvSpPr>
          <p:cNvPr id="4" name="Стрелка вправо 3"/>
          <p:cNvSpPr/>
          <p:nvPr/>
        </p:nvSpPr>
        <p:spPr>
          <a:xfrm>
            <a:off x="5409190" y="2510220"/>
            <a:ext cx="1421027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942849" y="2276645"/>
            <a:ext cx="6832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Динамичность</a:t>
            </a:r>
            <a:endParaRPr lang="ru-RU" sz="3600" b="1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5409190" y="3745896"/>
            <a:ext cx="1421027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942849" y="3588350"/>
            <a:ext cx="6832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Защита сигнала от помех</a:t>
            </a:r>
            <a:endParaRPr lang="ru-RU" sz="3600" b="1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5409190" y="4993928"/>
            <a:ext cx="1421027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942849" y="4760353"/>
            <a:ext cx="6832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Базовая функциональность</a:t>
            </a:r>
            <a:endParaRPr lang="ru-RU" sz="3600" b="1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5409189" y="6372311"/>
            <a:ext cx="1421027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942849" y="6251747"/>
            <a:ext cx="6832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Оптимально для записи речи</a:t>
            </a:r>
            <a:endParaRPr lang="ru-RU" sz="3600" b="1" dirty="0"/>
          </a:p>
        </p:txBody>
      </p:sp>
      <p:sp>
        <p:nvSpPr>
          <p:cNvPr id="12" name="Text 0"/>
          <p:cNvSpPr/>
          <p:nvPr/>
        </p:nvSpPr>
        <p:spPr>
          <a:xfrm>
            <a:off x="261854" y="668666"/>
            <a:ext cx="11518666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4000" b="1" dirty="0" smtClean="0"/>
              <a:t>Динамический микрофон</a:t>
            </a:r>
            <a:endParaRPr lang="en-US" sz="4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3565171" y="7399934"/>
            <a:ext cx="836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10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292619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Audio-Technica Наушники проводные, 3.5 мм, 6.3 мм, черный #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072" y="1878227"/>
            <a:ext cx="3806395" cy="5840532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800" y="118601"/>
            <a:ext cx="2371615" cy="139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0"/>
          <p:cNvSpPr/>
          <p:nvPr/>
        </p:nvSpPr>
        <p:spPr>
          <a:xfrm>
            <a:off x="261854" y="668666"/>
            <a:ext cx="11518666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4000" b="1" dirty="0" smtClean="0"/>
              <a:t>Мониторные наушники закрытого типа</a:t>
            </a:r>
            <a:endParaRPr lang="en-US" sz="4000" b="1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5409190" y="2510220"/>
            <a:ext cx="1421027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942849" y="2276645"/>
            <a:ext cx="6832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Возможность использования в шумной обстановке</a:t>
            </a:r>
            <a:endParaRPr lang="ru-RU" sz="3600" b="1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5409189" y="3960079"/>
            <a:ext cx="1421027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942848" y="3726504"/>
            <a:ext cx="6832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Удобство и эргономичность</a:t>
            </a:r>
            <a:endParaRPr lang="ru-RU" sz="3600" b="1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5296558" y="5356393"/>
            <a:ext cx="1421027" cy="494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830217" y="5122818"/>
            <a:ext cx="6832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Мониторинг и оценка качества звука</a:t>
            </a:r>
            <a:endParaRPr lang="ru-RU" sz="3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3565171" y="7399934"/>
            <a:ext cx="836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11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474426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Audio-Technica Наушники проводные, 3.5 мм, 6.3 мм, черный #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800" y="118601"/>
            <a:ext cx="2371615" cy="139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0"/>
          <p:cNvSpPr/>
          <p:nvPr/>
        </p:nvSpPr>
        <p:spPr>
          <a:xfrm>
            <a:off x="261854" y="668666"/>
            <a:ext cx="11518666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4000" b="1" dirty="0" smtClean="0"/>
              <a:t>Ноутбук или персональный компьютер со встроенной звуковой картой</a:t>
            </a:r>
            <a:endParaRPr lang="en-US" sz="4000" b="1" dirty="0"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300" y="2360141"/>
            <a:ext cx="7183854" cy="478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571" y="3435178"/>
            <a:ext cx="6034815" cy="360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565171" y="7399934"/>
            <a:ext cx="836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12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529727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Audio-Technica Наушники проводные, 3.5 мм, 6.3 мм, черный #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800" y="118601"/>
            <a:ext cx="2371615" cy="139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0"/>
          <p:cNvSpPr/>
          <p:nvPr/>
        </p:nvSpPr>
        <p:spPr>
          <a:xfrm>
            <a:off x="155575" y="675473"/>
            <a:ext cx="11518666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4000" b="1" dirty="0" smtClean="0"/>
              <a:t>Программа для обработки аудиозаписи</a:t>
            </a:r>
            <a:endParaRPr lang="en-US" sz="4000" b="1" dirty="0"/>
          </a:p>
        </p:txBody>
      </p:sp>
      <p:pic>
        <p:nvPicPr>
          <p:cNvPr id="8194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5" r="17888" b="27886"/>
          <a:stretch/>
        </p:blipFill>
        <p:spPr bwMode="auto">
          <a:xfrm>
            <a:off x="155575" y="2628189"/>
            <a:ext cx="4164226" cy="2713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023" y="1944459"/>
            <a:ext cx="9581454" cy="549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565171" y="7399934"/>
            <a:ext cx="836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13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774932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800" y="118601"/>
            <a:ext cx="2371615" cy="139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0"/>
          <p:cNvSpPr/>
          <p:nvPr/>
        </p:nvSpPr>
        <p:spPr>
          <a:xfrm>
            <a:off x="155575" y="675473"/>
            <a:ext cx="11518666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4000" b="1" dirty="0" smtClean="0"/>
              <a:t>Компрессор </a:t>
            </a:r>
            <a:endParaRPr lang="en-US" sz="40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2146086"/>
            <a:ext cx="8915400" cy="566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565171" y="7399934"/>
            <a:ext cx="836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14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961577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800" y="118601"/>
            <a:ext cx="2371615" cy="139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0"/>
          <p:cNvSpPr/>
          <p:nvPr/>
        </p:nvSpPr>
        <p:spPr>
          <a:xfrm>
            <a:off x="155575" y="675473"/>
            <a:ext cx="11518666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4000" b="1" dirty="0" smtClean="0"/>
              <a:t>Нормализация </a:t>
            </a:r>
            <a:endParaRPr lang="en-US" sz="4000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935" y="1853919"/>
            <a:ext cx="8822724" cy="6269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565171" y="7399934"/>
            <a:ext cx="836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15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726684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800" y="118601"/>
            <a:ext cx="2371615" cy="139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0"/>
          <p:cNvSpPr/>
          <p:nvPr/>
        </p:nvSpPr>
        <p:spPr>
          <a:xfrm>
            <a:off x="155575" y="675473"/>
            <a:ext cx="11518666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4000" b="1" dirty="0" smtClean="0"/>
              <a:t>Эквалайзер </a:t>
            </a:r>
            <a:endParaRPr lang="en-US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3396687" y="7177732"/>
            <a:ext cx="1005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16</a:t>
            </a:r>
            <a:endParaRPr lang="ru-RU" sz="36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628" y="1948044"/>
            <a:ext cx="10218057" cy="611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01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800" y="118601"/>
            <a:ext cx="2371615" cy="139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0"/>
          <p:cNvSpPr/>
          <p:nvPr/>
        </p:nvSpPr>
        <p:spPr>
          <a:xfrm>
            <a:off x="155575" y="675473"/>
            <a:ext cx="11518666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4000" b="1" dirty="0" smtClean="0"/>
              <a:t>Реверберация </a:t>
            </a:r>
            <a:endParaRPr lang="en-US" sz="4000" b="1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1" t="18203" r="32426" b="16422"/>
          <a:stretch/>
        </p:blipFill>
        <p:spPr bwMode="auto">
          <a:xfrm>
            <a:off x="2406674" y="1927654"/>
            <a:ext cx="9267567" cy="6050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396687" y="7177732"/>
            <a:ext cx="1005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17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397166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800" y="118601"/>
            <a:ext cx="2371615" cy="139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0"/>
          <p:cNvSpPr/>
          <p:nvPr/>
        </p:nvSpPr>
        <p:spPr>
          <a:xfrm>
            <a:off x="155575" y="675473"/>
            <a:ext cx="11518666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4000" b="1" dirty="0" err="1" smtClean="0"/>
              <a:t>Деэссеры</a:t>
            </a:r>
            <a:r>
              <a:rPr lang="ru-RU" sz="4000" b="1" dirty="0" smtClean="0"/>
              <a:t> </a:t>
            </a:r>
            <a:endParaRPr lang="en-US" sz="4000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345" y="1900623"/>
            <a:ext cx="9639300" cy="588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396687" y="7177732"/>
            <a:ext cx="1005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smtClean="0"/>
              <a:t>18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18302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219" y="1937693"/>
            <a:ext cx="9178624" cy="592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800" y="118601"/>
            <a:ext cx="2371615" cy="139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0"/>
          <p:cNvSpPr/>
          <p:nvPr/>
        </p:nvSpPr>
        <p:spPr>
          <a:xfrm>
            <a:off x="155575" y="675473"/>
            <a:ext cx="11518666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ru-RU" sz="4000" b="1" dirty="0" smtClean="0"/>
              <a:t>Экспорт файла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2985705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1640</TotalTime>
  <Words>349</Words>
  <Application>Microsoft Office PowerPoint</Application>
  <PresentationFormat>Произвольный</PresentationFormat>
  <Paragraphs>97</Paragraphs>
  <Slides>19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Tomorrow</vt:lpstr>
      <vt:lpstr>Wingdings</vt:lpstr>
      <vt:lpstr>Wingdings 2</vt:lpstr>
      <vt:lpstr>Tw Cen MT</vt:lpstr>
      <vt:lpstr>Calibri</vt:lpstr>
      <vt:lpstr>Tomorrow Semi Bold</vt:lpstr>
      <vt:lpstr>Обычная</vt:lpstr>
      <vt:lpstr>Интерактивные образовательные среды в развитии педагога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40</cp:revision>
  <dcterms:created xsi:type="dcterms:W3CDTF">2025-04-16T08:50:37Z</dcterms:created>
  <dcterms:modified xsi:type="dcterms:W3CDTF">2025-10-28T08:50:32Z</dcterms:modified>
</cp:coreProperties>
</file>