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8" r:id="rId2"/>
    <p:sldId id="271" r:id="rId3"/>
    <p:sldId id="259" r:id="rId4"/>
    <p:sldId id="256" r:id="rId5"/>
    <p:sldId id="260" r:id="rId6"/>
    <p:sldId id="261" r:id="rId7"/>
    <p:sldId id="264" r:id="rId8"/>
    <p:sldId id="266" r:id="rId9"/>
    <p:sldId id="265" r:id="rId10"/>
    <p:sldId id="267" r:id="rId11"/>
    <p:sldId id="268" r:id="rId12"/>
    <p:sldId id="269" r:id="rId13"/>
    <p:sldId id="270" r:id="rId14"/>
    <p:sldId id="272" r:id="rId1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63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248" autoAdjust="0"/>
  </p:normalViewPr>
  <p:slideViewPr>
    <p:cSldViewPr>
      <p:cViewPr>
        <p:scale>
          <a:sx n="90" d="100"/>
          <a:sy n="90" d="100"/>
        </p:scale>
        <p:origin x="-594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0D3F3-3307-45D9-B9B4-017D6B9EBBD1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AE2B7-081C-4EFB-BAC5-AE300886F8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094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AE2B7-081C-4EFB-BAC5-AE300886F89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7092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b="0" dirty="0" smtClean="0"/>
              <a:t>Для получения более конкретной информации, например, о конкретном оборудовании, надо воспользоваться вторым видом поиска</a:t>
            </a:r>
            <a:r>
              <a:rPr lang="ru-RU" sz="1600" b="0" baseline="0" dirty="0" smtClean="0"/>
              <a:t> – поисковой строкой. 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AE2B7-081C-4EFB-BAC5-AE300886F89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2362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0" baseline="0" dirty="0" smtClean="0"/>
              <a:t>После применения поисковой строки, в списке остаётся 4 учреждения. Каждое из них необходимо проверить на наличие запрашиваемого оборудования, заходя по ссылкам.</a:t>
            </a:r>
            <a:endParaRPr lang="ru-RU" sz="1600" b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AE2B7-081C-4EFB-BAC5-AE300886F89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826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dirty="0" smtClean="0"/>
              <a:t>Нажав на ссылку, переходим на страницу, где информация по инфраструктуре и оборудованию учреждения представлена  более развёрнуто.</a:t>
            </a:r>
            <a:r>
              <a:rPr lang="ru-RU" sz="1600" baseline="0" dirty="0" smtClean="0"/>
              <a:t> </a:t>
            </a:r>
            <a:endParaRPr lang="ru-RU" sz="1600" baseline="0" dirty="0" smtClean="0"/>
          </a:p>
          <a:p>
            <a:endParaRPr lang="ru-RU" sz="1600" baseline="0" dirty="0" smtClean="0"/>
          </a:p>
          <a:p>
            <a:r>
              <a:rPr lang="ru-RU" sz="1600" dirty="0" smtClean="0"/>
              <a:t>Справа указаны данные  ответственного лица организации: адрес почты и телефон 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AE2B7-081C-4EFB-BAC5-AE300886F89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7538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dirty="0" smtClean="0"/>
              <a:t>Так же, по аналогии работаем и с вкладкой «Инвентаризация специалистов»</a:t>
            </a:r>
          </a:p>
          <a:p>
            <a:r>
              <a:rPr lang="ru-RU" sz="1600" dirty="0" smtClean="0"/>
              <a:t>На странице те-же фильтры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AE2B7-081C-4EFB-BAC5-AE300886F89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8440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dirty="0" smtClean="0"/>
              <a:t>На странице есть фильтры двух видов: </a:t>
            </a:r>
          </a:p>
          <a:p>
            <a:r>
              <a:rPr lang="ru-RU" sz="1600" dirty="0" smtClean="0"/>
              <a:t>фильтр с фиксированными критериями отбора информации</a:t>
            </a:r>
          </a:p>
          <a:p>
            <a:r>
              <a:rPr lang="ru-RU" sz="1600" dirty="0" smtClean="0"/>
              <a:t>поисковая строка, в которую мы самостоятельно вводим запрос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AE2B7-081C-4EFB-BAC5-AE300886F89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242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baseline="0" dirty="0" smtClean="0"/>
              <a:t>Входим в личный кабинет под логином и паролем, полученным в ходе регистрации организации в ИС «МДО»</a:t>
            </a:r>
            <a:endParaRPr lang="ru-RU" sz="1600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AE2B7-081C-4EFB-BAC5-AE300886F89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895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Входим в личный кабинет под логином и паролем, полученным в ходе регистрации организации в ИС «МДО»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Подводим курсор к вкладке «Аналитика», развёртывается окно, в котором мы выбираем  «Инвентаризация объектов». 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AE2B7-081C-4EFB-BAC5-AE300886F89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00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этом разделе показаны все учреждения (и их адреса)  по вашему муниципалитету, в которых есть свободные помещения</a:t>
            </a:r>
            <a:r>
              <a:rPr lang="ru-RU" sz="16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ru-RU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каждому адресу указано количество свободных помещений с их расположением на карте </a:t>
            </a:r>
          </a:p>
          <a:p>
            <a:r>
              <a:rPr lang="ru-RU" sz="1600" dirty="0" smtClean="0"/>
              <a:t> для поиска более конкретной информации – два вида фильтров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AE2B7-081C-4EFB-BAC5-AE300886F89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328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нажатии на ссылку  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(количество свободных помещений)  появится окно с перечнем свободных помещений данного учреждения и информацией о них: площадь, вместимость, свободные часы.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AE2B7-081C-4EFB-BAC5-AE300886F89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002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Кроме того, по каждому помещению есть дополнительные данные, которую можно узнать, нажав мышкой на ссылку «Дополнительная информация». Здесь можно увидеть и уровень оснащённости и перечень уникального оборудования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AE2B7-081C-4EFB-BAC5-AE300886F89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518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Помочь с поиском нужной информации может  фильтр, позволяющий отсортировать организации по необходимым критериям.   </a:t>
            </a:r>
          </a:p>
          <a:p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странице есть фильтры двух видов: </a:t>
            </a:r>
          </a:p>
          <a:p>
            <a:pPr lvl="0"/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фильтр с фиксированными критериями отбора информации</a:t>
            </a:r>
          </a:p>
          <a:p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поисковая строка, в которую мы самостоятельно вводим запрос 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AE2B7-081C-4EFB-BAC5-AE300886F89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867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Нажимаем на значок ФИЛЬТР , высвечиваются уже заданные системой критерии поиска:  </a:t>
            </a:r>
          </a:p>
          <a:p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выбираем нужные нам 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AE2B7-081C-4EFB-BAC5-AE300886F89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9846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После их установки, нужно нажать желтую кнопку «Отфильтровать». </a:t>
            </a:r>
          </a:p>
          <a:p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результате получим список учреждений с интересующими нас критериями помещений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AE2B7-081C-4EFB-BAC5-AE300886F89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170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FC65-1D1A-4368-8EC5-1B0AF6AC9D84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2B690-78CF-44E0-B45F-9956FF7EB1E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FC65-1D1A-4368-8EC5-1B0AF6AC9D84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2B690-78CF-44E0-B45F-9956FF7EB1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FC65-1D1A-4368-8EC5-1B0AF6AC9D84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2B690-78CF-44E0-B45F-9956FF7EB1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FC65-1D1A-4368-8EC5-1B0AF6AC9D84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2B690-78CF-44E0-B45F-9956FF7EB1E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FC65-1D1A-4368-8EC5-1B0AF6AC9D84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2B690-78CF-44E0-B45F-9956FF7EB1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FC65-1D1A-4368-8EC5-1B0AF6AC9D84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2B690-78CF-44E0-B45F-9956FF7EB1E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FC65-1D1A-4368-8EC5-1B0AF6AC9D84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2B690-78CF-44E0-B45F-9956FF7EB1E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FC65-1D1A-4368-8EC5-1B0AF6AC9D84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2B690-78CF-44E0-B45F-9956FF7EB1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FC65-1D1A-4368-8EC5-1B0AF6AC9D84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2B690-78CF-44E0-B45F-9956FF7EB1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FC65-1D1A-4368-8EC5-1B0AF6AC9D84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2B690-78CF-44E0-B45F-9956FF7EB1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FC65-1D1A-4368-8EC5-1B0AF6AC9D84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2B690-78CF-44E0-B45F-9956FF7EB1E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00EFC65-1D1A-4368-8EC5-1B0AF6AC9D84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C12B690-78CF-44E0-B45F-9956FF7EB1E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2195736" y="188640"/>
            <a:ext cx="6838915" cy="4162046"/>
          </a:xfrm>
        </p:spPr>
        <p:txBody>
          <a:bodyPr>
            <a:normAutofit/>
          </a:bodyPr>
          <a:lstStyle/>
          <a:p>
            <a:r>
              <a:rPr lang="ru-RU" sz="30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B63A5"/>
                </a:solidFill>
                <a:effectLst/>
                <a:latin typeface="+mn-lt"/>
              </a:rPr>
              <a:t>Работа в информационной системе  «мониторинг доступности образования» для использования итогов инвентаризации  образовательных организаций по поиску инфраструктуры,  оборудования, кадров.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81449" y="6415239"/>
            <a:ext cx="470737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z="1600" b="1" dirty="0" smtClean="0">
                <a:solidFill>
                  <a:srgbClr val="002060"/>
                </a:solidFill>
              </a:rPr>
              <a:t>методист РМЦ </a:t>
            </a:r>
            <a:r>
              <a:rPr lang="ru-RU" sz="1600" b="1" dirty="0" err="1" smtClean="0">
                <a:solidFill>
                  <a:srgbClr val="002060"/>
                </a:solidFill>
              </a:rPr>
              <a:t>Тибатина</a:t>
            </a:r>
            <a:r>
              <a:rPr lang="ru-RU" sz="1600" b="1" dirty="0" smtClean="0">
                <a:solidFill>
                  <a:srgbClr val="002060"/>
                </a:solidFill>
              </a:rPr>
              <a:t> Юлия Вячеславовна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400" y="92075"/>
            <a:ext cx="3536950" cy="2794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36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 rotWithShape="1">
          <a:blip r:embed="rId3"/>
          <a:srcRect l="15160" t="17190" r="983" b="19073"/>
          <a:stretch/>
        </p:blipFill>
        <p:spPr bwMode="auto">
          <a:xfrm>
            <a:off x="251520" y="297814"/>
            <a:ext cx="8784976" cy="57954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Овал 6"/>
          <p:cNvSpPr/>
          <p:nvPr/>
        </p:nvSpPr>
        <p:spPr>
          <a:xfrm>
            <a:off x="179512" y="399677"/>
            <a:ext cx="1512168" cy="216024"/>
          </a:xfrm>
          <a:prstGeom prst="ellips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1547664" y="764704"/>
            <a:ext cx="180020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98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 rotWithShape="1">
          <a:blip r:embed="rId3"/>
          <a:srcRect l="15861" t="16480" r="1545" b="66664"/>
          <a:stretch/>
        </p:blipFill>
        <p:spPr bwMode="auto">
          <a:xfrm>
            <a:off x="262533" y="316682"/>
            <a:ext cx="8640960" cy="15121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/>
          <a:srcRect l="15592" t="56102" r="1812" b="3687"/>
          <a:stretch/>
        </p:blipFill>
        <p:spPr bwMode="auto">
          <a:xfrm>
            <a:off x="262533" y="1767483"/>
            <a:ext cx="8640960" cy="3168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Овал 8"/>
          <p:cNvSpPr/>
          <p:nvPr/>
        </p:nvSpPr>
        <p:spPr>
          <a:xfrm>
            <a:off x="0" y="476672"/>
            <a:ext cx="1619672" cy="216024"/>
          </a:xfrm>
          <a:prstGeom prst="ellips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4499992" y="2420888"/>
            <a:ext cx="864096" cy="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499992" y="2852936"/>
            <a:ext cx="864096" cy="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499992" y="3361184"/>
            <a:ext cx="864096" cy="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499992" y="4464149"/>
            <a:ext cx="864096" cy="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169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3"/>
          <a:srcRect l="15581" t="12436" r="2388" b="22773"/>
          <a:stretch/>
        </p:blipFill>
        <p:spPr bwMode="auto">
          <a:xfrm>
            <a:off x="323528" y="188640"/>
            <a:ext cx="8640960" cy="56166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Овал 1"/>
          <p:cNvSpPr/>
          <p:nvPr/>
        </p:nvSpPr>
        <p:spPr>
          <a:xfrm>
            <a:off x="4845951" y="4437112"/>
            <a:ext cx="2160240" cy="288032"/>
          </a:xfrm>
          <a:prstGeom prst="ellipse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5508104" y="620688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110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3"/>
          <a:srcRect l="15895" t="11308" r="1909" b="50860"/>
          <a:stretch/>
        </p:blipFill>
        <p:spPr bwMode="auto">
          <a:xfrm>
            <a:off x="539552" y="692696"/>
            <a:ext cx="7848872" cy="3456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766521" y="1588288"/>
            <a:ext cx="1584176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Стрелка вниз 7"/>
          <p:cNvSpPr/>
          <p:nvPr/>
        </p:nvSpPr>
        <p:spPr>
          <a:xfrm>
            <a:off x="4085946" y="4293096"/>
            <a:ext cx="756084" cy="504056"/>
          </a:xfrm>
          <a:prstGeom prst="downArrow">
            <a:avLst/>
          </a:prstGeom>
          <a:ln w="38100">
            <a:solidFill>
              <a:schemeClr val="accent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049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3"/>
          <a:srcRect l="16025" t="11631" r="1263" b="13409"/>
          <a:stretch/>
        </p:blipFill>
        <p:spPr bwMode="auto">
          <a:xfrm>
            <a:off x="683568" y="557481"/>
            <a:ext cx="7848872" cy="5760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2267744" y="1772816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908" y="1916830"/>
            <a:ext cx="15240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5669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6" t="11490" r="1396" b="18329"/>
          <a:stretch/>
        </p:blipFill>
        <p:spPr bwMode="auto">
          <a:xfrm>
            <a:off x="393266" y="439093"/>
            <a:ext cx="8208912" cy="5580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393266" y="692696"/>
            <a:ext cx="1944216" cy="1656184"/>
          </a:xfrm>
          <a:prstGeom prst="ellipse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18581" y="2420888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93266" y="6237312"/>
            <a:ext cx="8355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Открываем сайт ИС «МДО</a:t>
            </a:r>
            <a:r>
              <a:rPr lang="ru-RU" dirty="0" smtClean="0"/>
              <a:t>»      </a:t>
            </a:r>
            <a:r>
              <a:rPr lang="ru-RU" dirty="0"/>
              <a:t>https://</a:t>
            </a:r>
            <a:r>
              <a:rPr lang="ru-RU" dirty="0" smtClean="0"/>
              <a:t>inv.edmonitor.ru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754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3"/>
          <a:srcRect l="15428" t="11396" r="1402" b="36184"/>
          <a:stretch/>
        </p:blipFill>
        <p:spPr bwMode="auto">
          <a:xfrm>
            <a:off x="323528" y="941172"/>
            <a:ext cx="8640960" cy="53285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3491880" y="332656"/>
            <a:ext cx="0" cy="6085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203848" y="1772816"/>
            <a:ext cx="172819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599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4" cy="5966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279376" y="764704"/>
            <a:ext cx="1728192" cy="282772"/>
          </a:xfrm>
          <a:prstGeom prst="ellips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4355976" y="2852936"/>
            <a:ext cx="931034" cy="7200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4355976" y="2658737"/>
            <a:ext cx="931034" cy="7200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0800000" flipV="1">
            <a:off x="2007567" y="1452590"/>
            <a:ext cx="1844352" cy="10420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0800000">
            <a:off x="2007568" y="1092169"/>
            <a:ext cx="1844352" cy="104581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634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3"/>
          <a:srcRect l="15789" t="11223" r="3250" b="72135"/>
          <a:stretch/>
        </p:blipFill>
        <p:spPr bwMode="auto">
          <a:xfrm>
            <a:off x="107504" y="260648"/>
            <a:ext cx="8784976" cy="180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5580112" y="116632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7" name="Рисунок 6"/>
          <p:cNvPicPr/>
          <p:nvPr/>
        </p:nvPicPr>
        <p:blipFill rotWithShape="1">
          <a:blip r:embed="rId4"/>
          <a:srcRect l="15635" t="19738" r="3715" b="9053"/>
          <a:stretch/>
        </p:blipFill>
        <p:spPr bwMode="auto">
          <a:xfrm>
            <a:off x="143508" y="2420888"/>
            <a:ext cx="8712968" cy="43204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Стрелка вниз 7"/>
          <p:cNvSpPr/>
          <p:nvPr/>
        </p:nvSpPr>
        <p:spPr>
          <a:xfrm>
            <a:off x="3851920" y="2060848"/>
            <a:ext cx="1152128" cy="360040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23764" y="4149080"/>
            <a:ext cx="2736304" cy="32459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987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3"/>
          <a:srcRect l="15635" t="19157" r="3870" b="20277"/>
          <a:stretch/>
        </p:blipFill>
        <p:spPr bwMode="auto">
          <a:xfrm>
            <a:off x="179512" y="260648"/>
            <a:ext cx="8856984" cy="583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39552" y="4797152"/>
            <a:ext cx="6336704" cy="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39552" y="4974679"/>
            <a:ext cx="6336704" cy="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4211960" y="1340768"/>
            <a:ext cx="2952328" cy="1080120"/>
          </a:xfrm>
          <a:prstGeom prst="ellipse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923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5855" y="184666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Работа с фильтрами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251"/>
          <a:stretch/>
        </p:blipFill>
        <p:spPr bwMode="auto">
          <a:xfrm>
            <a:off x="310551" y="816512"/>
            <a:ext cx="8496944" cy="383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 flipH="1">
            <a:off x="1907704" y="2204864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1907704" y="1844824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Овал 1"/>
          <p:cNvSpPr/>
          <p:nvPr/>
        </p:nvSpPr>
        <p:spPr>
          <a:xfrm>
            <a:off x="179512" y="2060848"/>
            <a:ext cx="1152128" cy="288032"/>
          </a:xfrm>
          <a:prstGeom prst="ellipse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07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3"/>
          <a:srcRect l="15635" t="11804" r="2012" b="3442"/>
          <a:stretch/>
        </p:blipFill>
        <p:spPr bwMode="auto">
          <a:xfrm>
            <a:off x="323528" y="404664"/>
            <a:ext cx="8208912" cy="6192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Стрелка вниз 5"/>
          <p:cNvSpPr/>
          <p:nvPr/>
        </p:nvSpPr>
        <p:spPr>
          <a:xfrm>
            <a:off x="6840252" y="5733256"/>
            <a:ext cx="72008" cy="504056"/>
          </a:xfrm>
          <a:prstGeom prst="downArrow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8604448" y="5701107"/>
            <a:ext cx="72008" cy="504056"/>
          </a:xfrm>
          <a:prstGeom prst="downArrow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5436096" y="2852936"/>
            <a:ext cx="1224136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436096" y="3356992"/>
            <a:ext cx="1224136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436096" y="3861048"/>
            <a:ext cx="1224136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436096" y="4365104"/>
            <a:ext cx="1224136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436096" y="4869160"/>
            <a:ext cx="1224136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490567" y="5373216"/>
            <a:ext cx="1224136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435885" y="2348880"/>
            <a:ext cx="1224136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436096" y="1844824"/>
            <a:ext cx="1224136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836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3" t="11655" r="1662" b="6290"/>
          <a:stretch/>
        </p:blipFill>
        <p:spPr bwMode="auto">
          <a:xfrm>
            <a:off x="539552" y="116632"/>
            <a:ext cx="8352928" cy="6177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8244408" y="1474143"/>
            <a:ext cx="720080" cy="360040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трелка вверх 1"/>
          <p:cNvSpPr/>
          <p:nvPr/>
        </p:nvSpPr>
        <p:spPr>
          <a:xfrm flipH="1">
            <a:off x="6349727" y="6381328"/>
            <a:ext cx="98297" cy="375610"/>
          </a:xfrm>
          <a:prstGeom prst="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5773663" y="5886797"/>
            <a:ext cx="1152128" cy="504056"/>
          </a:xfrm>
          <a:prstGeom prst="ellips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69809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2061</TotalTime>
  <Words>403</Words>
  <Application>Microsoft Office PowerPoint</Application>
  <PresentationFormat>Экран (4:3)</PresentationFormat>
  <Paragraphs>45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Работа в информационной системе  «мониторинг доступности образования» для использования итогов инвентаризации  образовательных организаций по поиску инфраструктуры,  оборудования, кадров.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в информационной системе  «мониторинг доступности образования» для использования итогов инвентаризации  образовательных организаций по поиску инфраструктуры,  оборудования, кадров.</dc:title>
  <dc:creator>Tibatina</dc:creator>
  <cp:lastModifiedBy>Tibatina</cp:lastModifiedBy>
  <cp:revision>36</cp:revision>
  <cp:lastPrinted>2020-02-26T05:34:47Z</cp:lastPrinted>
  <dcterms:created xsi:type="dcterms:W3CDTF">2020-02-11T05:15:46Z</dcterms:created>
  <dcterms:modified xsi:type="dcterms:W3CDTF">2020-02-26T07:09:49Z</dcterms:modified>
</cp:coreProperties>
</file>