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no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14"/>
    <p:sldId id="257" r:id="rId15"/>
    <p:sldId id="258" r:id="rId16"/>
    <p:sldId id="259" r:id="rId17"/>
    <p:sldId id="260" r:id="rId18"/>
    <p:sldId id="261" r:id="rId19"/>
    <p:sldId id="262" r:id="rId20"/>
    <p:sldId id="263" r:id="rId21"/>
    <p:sldId id="264" r:id="rId22"/>
    <p:sldId id="265" r:id="rId23"/>
    <p:sldId id="266" r:id="rId24"/>
    <p:sldId id="267" r:id="rId25"/>
    <p:sldId id="268" r:id="rId26"/>
    <p:sldId id="269" r:id="rId27"/>
    <p:sldId id="270" r:id="rId28"/>
  </p:sldIdLst>
  <p:sldSz cx="18288000" cy="10287000"/>
  <p:notesSz cx="6858000" cy="9144000"/>
  <p:embeddedFontLst>
    <p:embeddedFont>
      <p:font typeface="Arimo" charset="1" panose="020B0604020202020204"/>
      <p:regular r:id="rId6"/>
    </p:embeddedFont>
    <p:embeddedFont>
      <p:font typeface="Arimo Bold" charset="1" panose="020B0704020202020204"/>
      <p:regular r:id="rId7"/>
    </p:embeddedFont>
    <p:embeddedFont>
      <p:font typeface="Arimo Italics" charset="1" panose="020B0604020202090204"/>
      <p:regular r:id="rId8"/>
    </p:embeddedFont>
    <p:embeddedFont>
      <p:font typeface="Arimo Bold Italics" charset="1" panose="020B0704020202090204"/>
      <p:regular r:id="rId9"/>
    </p:embeddedFont>
    <p:embeddedFont>
      <p:font typeface="Montserrat Semi-Bold" charset="1" panose="00000700000000000000"/>
      <p:regular r:id="rId10"/>
    </p:embeddedFont>
    <p:embeddedFont>
      <p:font typeface="Montserrat Semi-Bold Bold" charset="1" panose="00000800000000000000"/>
      <p:regular r:id="rId11"/>
    </p:embeddedFont>
    <p:embeddedFont>
      <p:font typeface="Montserrat Semi-Bold Italics" charset="1" panose="00000700000000000000"/>
      <p:regular r:id="rId12"/>
    </p:embeddedFont>
    <p:embeddedFont>
      <p:font typeface="Montserrat Semi-Bold Bold Italics" charset="1" panose="00000800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no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14" Target="slides/slide1.xml" Type="http://schemas.openxmlformats.org/officeDocument/2006/relationships/slide"/><Relationship Id="rId15" Target="slides/slide2.xml" Type="http://schemas.openxmlformats.org/officeDocument/2006/relationships/slide"/><Relationship Id="rId16" Target="slides/slide3.xml" Type="http://schemas.openxmlformats.org/officeDocument/2006/relationships/slide"/><Relationship Id="rId17" Target="slides/slide4.xml" Type="http://schemas.openxmlformats.org/officeDocument/2006/relationships/slide"/><Relationship Id="rId18" Target="slides/slide5.xml" Type="http://schemas.openxmlformats.org/officeDocument/2006/relationships/slide"/><Relationship Id="rId19" Target="slides/slide6.xml" Type="http://schemas.openxmlformats.org/officeDocument/2006/relationships/slide"/><Relationship Id="rId2" Target="presProps.xml" Type="http://schemas.openxmlformats.org/officeDocument/2006/relationships/presProps"/><Relationship Id="rId20" Target="slides/slide7.xml" Type="http://schemas.openxmlformats.org/officeDocument/2006/relationships/slide"/><Relationship Id="rId21" Target="slides/slide8.xml" Type="http://schemas.openxmlformats.org/officeDocument/2006/relationships/slide"/><Relationship Id="rId22" Target="slides/slide9.xml" Type="http://schemas.openxmlformats.org/officeDocument/2006/relationships/slide"/><Relationship Id="rId23" Target="slides/slide10.xml" Type="http://schemas.openxmlformats.org/officeDocument/2006/relationships/slide"/><Relationship Id="rId24" Target="slides/slide11.xml" Type="http://schemas.openxmlformats.org/officeDocument/2006/relationships/slide"/><Relationship Id="rId25" Target="slides/slide12.xml" Type="http://schemas.openxmlformats.org/officeDocument/2006/relationships/slide"/><Relationship Id="rId26" Target="slides/slide13.xml" Type="http://schemas.openxmlformats.org/officeDocument/2006/relationships/slide"/><Relationship Id="rId27" Target="slides/slide14.xml" Type="http://schemas.openxmlformats.org/officeDocument/2006/relationships/slide"/><Relationship Id="rId28" Target="slides/slide15.xml" Type="http://schemas.openxmlformats.org/officeDocument/2006/relationships/slide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fonts/font6.fntdata" Type="http://schemas.openxmlformats.org/officeDocument/2006/relationships/font"/><Relationship Id="rId7" Target="fonts/font7.fntdata" Type="http://schemas.openxmlformats.org/officeDocument/2006/relationships/font"/><Relationship Id="rId8" Target="fonts/font8.fntdata" Type="http://schemas.openxmlformats.org/officeDocument/2006/relationships/font"/><Relationship Id="rId9" Target="fonts/font9.fntdata" Type="http://schemas.openxmlformats.org/officeDocument/2006/relationships/font"/></Relationships>
</file>

<file path=ppt/slideLayouts/_rels/slideLayout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no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no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svg" Type="http://schemas.openxmlformats.org/officeDocument/2006/relationships/image"/></Relationships>
</file>

<file path=ppt/slides/_rels/slide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Relationship Id="rId5" Target="../media/image9.png" Type="http://schemas.openxmlformats.org/officeDocument/2006/relationships/image"/><Relationship Id="rId6" Target="../media/image10.svg" Type="http://schemas.openxmlformats.org/officeDocument/2006/relationships/image"/></Relationships>
</file>

<file path=ppt/slides/_rels/slide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5.png" Type="http://schemas.openxmlformats.org/officeDocument/2006/relationships/image"/><Relationship Id="rId7" Target="../media/image1.png" Type="http://schemas.openxmlformats.org/officeDocument/2006/relationships/image"/><Relationship Id="rId8" Target="../media/image2.svg" Type="http://schemas.openxmlformats.org/officeDocument/2006/relationships/image"/><Relationship Id="rId9" Target="../media/image16.png" Type="http://schemas.openxmlformats.org/officeDocument/2006/relationships/image"/></Relationships>
</file>

<file path=ppt/slides/_rels/slide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7.png" Type="http://schemas.openxmlformats.org/officeDocument/2006/relationships/image"/></Relationships>
</file>

<file path=ppt/slides/_rels/slide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/Relationships>
</file>

<file path=ppt/slides/_rels/slide6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2.png" Type="http://schemas.openxmlformats.org/officeDocument/2006/relationships/image"/></Relationships>
</file>

<file path=ppt/slides/_rels/slide7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png" Type="http://schemas.openxmlformats.org/officeDocument/2006/relationships/image"/></Relationships>
</file>

<file path=ppt/slides/_rels/slide8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4.png" Type="http://schemas.openxmlformats.org/officeDocument/2006/relationships/image"/></Relationships>
</file>

<file path=ppt/slides/_rels/slide9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5.png" Type="http://schemas.openxmlformats.org/officeDocument/2006/relationships/image"/></Relationships>
</file>

<file path=ppt/slides/_rels/slide10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6.png" Type="http://schemas.openxmlformats.org/officeDocument/2006/relationships/image"/></Relationships>
</file>

<file path=ppt/slides/_rels/slide11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7.png" Type="http://schemas.openxmlformats.org/officeDocument/2006/relationships/image"/><Relationship Id="rId5" Target="../media/image28.png" Type="http://schemas.openxmlformats.org/officeDocument/2006/relationships/image"/><Relationship Id="rId6" Target="../media/image29.png" Type="http://schemas.openxmlformats.org/officeDocument/2006/relationships/image"/><Relationship Id="rId7" Target="../media/image30.png" Type="http://schemas.openxmlformats.org/officeDocument/2006/relationships/image"/><Relationship Id="rId8" Target="../media/image31.png" Type="http://schemas.openxmlformats.org/officeDocument/2006/relationships/image"/><Relationship Id="rId9" Target="../media/image32.png" Type="http://schemas.openxmlformats.org/officeDocument/2006/relationships/image"/></Relationships>
</file>

<file path=ppt/slides/_rels/slide12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37.png" Type="http://schemas.openxmlformats.org/officeDocument/2006/relationships/image"/><Relationship Id="rId9" Target="../media/image38.png" Type="http://schemas.openxmlformats.org/officeDocument/2006/relationships/image"/></Relationships>
</file>

<file path=ppt/slides/_rels/slide13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39.png" Type="http://schemas.openxmlformats.org/officeDocument/2006/relationships/image"/></Relationships>
</file>

<file path=ppt/slides/_rels/slide14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2.png" Type="http://schemas.openxmlformats.org/officeDocument/2006/relationships/image"/><Relationship Id="rId2" Target="../media/image33.png" Type="http://schemas.openxmlformats.org/officeDocument/2006/relationships/image"/><Relationship Id="rId3" Target="../media/image34.svg" Type="http://schemas.openxmlformats.org/officeDocument/2006/relationships/image"/><Relationship Id="rId4" Target="../media/image35.png" Type="http://schemas.openxmlformats.org/officeDocument/2006/relationships/image"/><Relationship Id="rId5" Target="../media/image36.svg" Type="http://schemas.openxmlformats.org/officeDocument/2006/relationships/image"/><Relationship Id="rId6" Target="../media/image1.png" Type="http://schemas.openxmlformats.org/officeDocument/2006/relationships/image"/><Relationship Id="rId7" Target="../media/image2.svg" Type="http://schemas.openxmlformats.org/officeDocument/2006/relationships/image"/><Relationship Id="rId8" Target="../media/image40.png" Type="http://schemas.openxmlformats.org/officeDocument/2006/relationships/image"/><Relationship Id="rId9" Target="../media/image41.png" Type="http://schemas.openxmlformats.org/officeDocument/2006/relationships/image"/></Relationships>
</file>

<file path=ppt/slides/_rels/slide15.xml.rels><?xml version="1.0" encoding="UTF-8" standalone="no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3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B5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21146" y="5143500"/>
            <a:ext cx="5595185" cy="5595185"/>
          </a:xfrm>
          <a:custGeom>
            <a:avLst/>
            <a:gdLst/>
            <a:ahLst/>
            <a:cxnLst/>
            <a:rect r="r" b="b" t="t" l="l"/>
            <a:pathLst>
              <a:path h="5595185" w="5595185">
                <a:moveTo>
                  <a:pt x="0" y="0"/>
                </a:moveTo>
                <a:lnTo>
                  <a:pt x="5595185" y="0"/>
                </a:lnTo>
                <a:lnTo>
                  <a:pt x="5595185" y="5595185"/>
                </a:lnTo>
                <a:lnTo>
                  <a:pt x="0" y="55951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5400000">
            <a:off x="-530643" y="3606889"/>
            <a:ext cx="1061285" cy="1061285"/>
          </a:xfrm>
          <a:custGeom>
            <a:avLst/>
            <a:gdLst/>
            <a:ahLst/>
            <a:cxnLst/>
            <a:rect r="r" b="b" t="t" l="l"/>
            <a:pathLst>
              <a:path h="1061285" w="1061285">
                <a:moveTo>
                  <a:pt x="0" y="0"/>
                </a:moveTo>
                <a:lnTo>
                  <a:pt x="1061286" y="0"/>
                </a:lnTo>
                <a:lnTo>
                  <a:pt x="1061286" y="1061286"/>
                </a:lnTo>
                <a:lnTo>
                  <a:pt x="0" y="106128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2041928" y="494181"/>
            <a:ext cx="1069038" cy="1069038"/>
          </a:xfrm>
          <a:custGeom>
            <a:avLst/>
            <a:gdLst/>
            <a:ahLst/>
            <a:cxnLst/>
            <a:rect r="r" b="b" t="t" l="l"/>
            <a:pathLst>
              <a:path h="1069038" w="1069038">
                <a:moveTo>
                  <a:pt x="0" y="0"/>
                </a:moveTo>
                <a:lnTo>
                  <a:pt x="1069038" y="0"/>
                </a:lnTo>
                <a:lnTo>
                  <a:pt x="1069038" y="1069038"/>
                </a:lnTo>
                <a:lnTo>
                  <a:pt x="0" y="1069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530643" y="2381250"/>
            <a:ext cx="1069038" cy="1069038"/>
          </a:xfrm>
          <a:custGeom>
            <a:avLst/>
            <a:gdLst/>
            <a:ahLst/>
            <a:cxnLst/>
            <a:rect r="r" b="b" t="t" l="l"/>
            <a:pathLst>
              <a:path h="1069038" w="1069038">
                <a:moveTo>
                  <a:pt x="0" y="0"/>
                </a:moveTo>
                <a:lnTo>
                  <a:pt x="1069037" y="0"/>
                </a:lnTo>
                <a:lnTo>
                  <a:pt x="1069037" y="1069038"/>
                </a:lnTo>
                <a:lnTo>
                  <a:pt x="0" y="106903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2041928" y="7690454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161162" y="2207495"/>
            <a:ext cx="12126838" cy="8079505"/>
          </a:xfrm>
          <a:custGeom>
            <a:avLst/>
            <a:gdLst/>
            <a:ahLst/>
            <a:cxnLst/>
            <a:rect r="r" b="b" t="t" l="l"/>
            <a:pathLst>
              <a:path h="8079505" w="12126838">
                <a:moveTo>
                  <a:pt x="0" y="0"/>
                </a:moveTo>
                <a:lnTo>
                  <a:pt x="12126838" y="0"/>
                </a:lnTo>
                <a:lnTo>
                  <a:pt x="12126838" y="8079505"/>
                </a:lnTo>
                <a:lnTo>
                  <a:pt x="0" y="807950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5400000">
            <a:off x="15432302" y="0"/>
            <a:ext cx="2855698" cy="2855698"/>
          </a:xfrm>
          <a:custGeom>
            <a:avLst/>
            <a:gdLst/>
            <a:ahLst/>
            <a:cxnLst/>
            <a:rect r="r" b="b" t="t" l="l"/>
            <a:pathLst>
              <a:path h="2855698" w="2855698">
                <a:moveTo>
                  <a:pt x="0" y="0"/>
                </a:moveTo>
                <a:lnTo>
                  <a:pt x="2855698" y="0"/>
                </a:lnTo>
                <a:lnTo>
                  <a:pt x="2855698" y="2855698"/>
                </a:lnTo>
                <a:lnTo>
                  <a:pt x="0" y="28556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0642654" y="6201894"/>
            <a:ext cx="3770186" cy="4114800"/>
          </a:xfrm>
          <a:custGeom>
            <a:avLst/>
            <a:gdLst/>
            <a:ahLst/>
            <a:cxnLst/>
            <a:rect r="r" b="b" t="t" l="l"/>
            <a:pathLst>
              <a:path h="4114800" w="3770186">
                <a:moveTo>
                  <a:pt x="0" y="0"/>
                </a:moveTo>
                <a:lnTo>
                  <a:pt x="3770186" y="0"/>
                </a:lnTo>
                <a:lnTo>
                  <a:pt x="3770186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530643" y="472606"/>
            <a:ext cx="17277217" cy="2190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89"/>
              </a:lnSpc>
            </a:pPr>
            <a:r>
              <a:rPr lang="en-US" sz="4824">
                <a:solidFill>
                  <a:srgbClr val="05445E"/>
                </a:solidFill>
                <a:latin typeface="Montserrat Semi-Bold Bold"/>
              </a:rPr>
              <a:t>  Принцип государственной политики в сфере дополнительного образования детей </a:t>
            </a:r>
          </a:p>
          <a:p>
            <a:pPr algn="ctr">
              <a:lnSpc>
                <a:spcPts val="5790"/>
              </a:lnSpc>
            </a:pPr>
          </a:p>
        </p:txBody>
      </p:sp>
      <p:sp>
        <p:nvSpPr>
          <p:cNvPr name="TextBox 11" id="11"/>
          <p:cNvSpPr txBox="true"/>
          <p:nvPr/>
        </p:nvSpPr>
        <p:spPr>
          <a:xfrm rot="0">
            <a:off x="463042" y="2404846"/>
            <a:ext cx="5630520" cy="4705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903"/>
              </a:lnSpc>
            </a:pPr>
            <a:r>
              <a:rPr lang="en-US" sz="2419" spc="120">
                <a:solidFill>
                  <a:srgbClr val="E30613"/>
                </a:solidFill>
                <a:latin typeface="Montserrat Semi-Bold Bold"/>
              </a:rPr>
              <a:t>ИНКЛЮЗИВНОСТЬ</a:t>
            </a:r>
            <a:r>
              <a:rPr lang="en-US" sz="2419" spc="120">
                <a:solidFill>
                  <a:srgbClr val="05445E"/>
                </a:solidFill>
                <a:latin typeface="Montserrat Semi-Bold Bold"/>
              </a:rPr>
              <a:t>, ОБЕСПЕЧИВАЮЩАЯ ВОЗМОЖНОСТЬ ДЛЯ ДЕТЕЙ-ИНВАЛИДОВ И  ДЕТЕЙ С   ОГРАНИЧЕННЫМИ  ВОЗМОЖНОСТЯМИ   ЗДОРОВЬЯ ОБУЧАТЬСЯ </a:t>
            </a:r>
          </a:p>
          <a:p>
            <a:pPr algn="l">
              <a:lnSpc>
                <a:spcPts val="2903"/>
              </a:lnSpc>
            </a:pPr>
            <a:r>
              <a:rPr lang="en-US" sz="2419" spc="120">
                <a:solidFill>
                  <a:srgbClr val="05445E"/>
                </a:solidFill>
                <a:latin typeface="Montserrat Semi-Bold Bold"/>
              </a:rPr>
              <a:t>ПО ДОПОЛНИТЕЛЬНЫМ ОБЩЕОБРАЗОВАТЕЛЬНЫМ ПРОГРАММАМ ПО ЛЮБОЙ НАПРАВЛЕННОСТИ, В ТОМ ЧИСЛЕ СОВМЕСТНО С ДРУГИМИ ОБУЧАЮЩИМИСЯ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63042" y="7912518"/>
            <a:ext cx="5137171" cy="18276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2418"/>
              </a:lnSpc>
            </a:pPr>
            <a:r>
              <a:rPr lang="en-US" sz="1860" spc="55">
                <a:solidFill>
                  <a:srgbClr val="05445E"/>
                </a:solidFill>
                <a:latin typeface="Montserrat Semi-Bold"/>
              </a:rPr>
              <a:t>Концепция </a:t>
            </a:r>
          </a:p>
          <a:p>
            <a:pPr>
              <a:lnSpc>
                <a:spcPts val="2418"/>
              </a:lnSpc>
            </a:pPr>
            <a:r>
              <a:rPr lang="en-US" sz="1860" spc="55">
                <a:solidFill>
                  <a:srgbClr val="05445E"/>
                </a:solidFill>
                <a:latin typeface="Montserrat Semi-Bold"/>
              </a:rPr>
              <a:t>развития дополнительного образования детей до 2030 года (распоряжение Правительства РФ   № 678-р от 31 марта 2022 г.) </a:t>
            </a:r>
          </a:p>
          <a:p>
            <a:pPr algn="l">
              <a:lnSpc>
                <a:spcPts val="2418"/>
              </a:lnSpc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FEED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5060830" y="0"/>
            <a:ext cx="10601879" cy="10507551"/>
          </a:xfrm>
          <a:custGeom>
            <a:avLst/>
            <a:gdLst/>
            <a:ahLst/>
            <a:cxnLst/>
            <a:rect r="r" b="b" t="t" l="l"/>
            <a:pathLst>
              <a:path h="10507551" w="10601879">
                <a:moveTo>
                  <a:pt x="0" y="0"/>
                </a:moveTo>
                <a:lnTo>
                  <a:pt x="10601879" y="0"/>
                </a:lnTo>
                <a:lnTo>
                  <a:pt x="10601879" y="10507551"/>
                </a:lnTo>
                <a:lnTo>
                  <a:pt x="0" y="1050755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6834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247555" y="-321972"/>
            <a:ext cx="4293494" cy="4293494"/>
          </a:xfrm>
          <a:custGeom>
            <a:avLst/>
            <a:gdLst/>
            <a:ahLst/>
            <a:cxnLst/>
            <a:rect r="r" b="b" t="t" l="l"/>
            <a:pathLst>
              <a:path h="4293494" w="4293494">
                <a:moveTo>
                  <a:pt x="0" y="0"/>
                </a:moveTo>
                <a:lnTo>
                  <a:pt x="4293494" y="0"/>
                </a:lnTo>
                <a:lnTo>
                  <a:pt x="4293494" y="4293495"/>
                </a:lnTo>
                <a:lnTo>
                  <a:pt x="0" y="42934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-209281" y="5948430"/>
            <a:ext cx="4559121" cy="4559121"/>
          </a:xfrm>
          <a:custGeom>
            <a:avLst/>
            <a:gdLst/>
            <a:ahLst/>
            <a:cxnLst/>
            <a:rect r="r" b="b" t="t" l="l"/>
            <a:pathLst>
              <a:path h="4559121" w="4559121">
                <a:moveTo>
                  <a:pt x="0" y="0"/>
                </a:moveTo>
                <a:lnTo>
                  <a:pt x="4559121" y="0"/>
                </a:lnTo>
                <a:lnTo>
                  <a:pt x="4559121" y="4559121"/>
                </a:lnTo>
                <a:lnTo>
                  <a:pt x="0" y="455912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2688465" y="-321972"/>
            <a:ext cx="2860720" cy="2860720"/>
          </a:xfrm>
          <a:custGeom>
            <a:avLst/>
            <a:gdLst/>
            <a:ahLst/>
            <a:cxnLst/>
            <a:rect r="r" b="b" t="t" l="l"/>
            <a:pathLst>
              <a:path h="2860720" w="2860720">
                <a:moveTo>
                  <a:pt x="0" y="0"/>
                </a:moveTo>
                <a:lnTo>
                  <a:pt x="2860720" y="0"/>
                </a:lnTo>
                <a:lnTo>
                  <a:pt x="2860720" y="2860720"/>
                </a:lnTo>
                <a:lnTo>
                  <a:pt x="0" y="28607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3540657" y="8391722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402808" y="217720"/>
            <a:ext cx="9391264" cy="12192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30"/>
              </a:lnSpc>
            </a:pPr>
            <a:r>
              <a:rPr lang="en-US" sz="4025">
                <a:solidFill>
                  <a:srgbClr val="05445E"/>
                </a:solidFill>
                <a:latin typeface="Montserrat Semi-Bold Bold"/>
              </a:rPr>
              <a:t>Направленности обучения в</a:t>
            </a:r>
          </a:p>
          <a:p>
            <a:pPr algn="ctr">
              <a:lnSpc>
                <a:spcPts val="4830"/>
              </a:lnSpc>
            </a:pPr>
            <a:r>
              <a:rPr lang="en-US" sz="4025">
                <a:solidFill>
                  <a:srgbClr val="05445E"/>
                </a:solidFill>
                <a:latin typeface="Montserrat Semi-Bold Bold"/>
              </a:rPr>
              <a:t>дополнительном образовании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053109" y="2163463"/>
            <a:ext cx="5630520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419" spc="120">
                <a:solidFill>
                  <a:srgbClr val="E30613"/>
                </a:solidFill>
                <a:latin typeface="Montserrat Semi-Bold Bold"/>
              </a:rPr>
              <a:t>ХУДОЖЕСТВЕННАЯ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053109" y="9487097"/>
            <a:ext cx="5895138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419" spc="120">
                <a:solidFill>
                  <a:srgbClr val="E30613"/>
                </a:solidFill>
                <a:latin typeface="Montserrat Semi-Bold Bold"/>
              </a:rPr>
              <a:t>ФИЗКУЛЬТУРНО-СПОРТИВНАЯ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053109" y="4962525"/>
            <a:ext cx="5134360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419" spc="120">
                <a:solidFill>
                  <a:srgbClr val="E30613"/>
                </a:solidFill>
                <a:latin typeface="Montserrat Semi-Bold Bold"/>
              </a:rPr>
              <a:t>ЕСТЕСТВЕННО-НАУЧНАЯ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6053109" y="3206665"/>
            <a:ext cx="5630520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419" spc="120">
                <a:solidFill>
                  <a:srgbClr val="E30613"/>
                </a:solidFill>
                <a:latin typeface="Montserrat Semi-Bold Bold"/>
              </a:rPr>
              <a:t>ТЕХНИЧЕСКАЯ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037915" y="7866040"/>
            <a:ext cx="5895138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419" spc="120">
                <a:solidFill>
                  <a:srgbClr val="E30613"/>
                </a:solidFill>
                <a:latin typeface="Montserrat Semi-Bold Bold"/>
              </a:rPr>
              <a:t>СОЦИАЛЬНО-ГУМАНИТАРНАЯ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037915" y="6434388"/>
            <a:ext cx="5630520" cy="361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03"/>
              </a:lnSpc>
            </a:pPr>
            <a:r>
              <a:rPr lang="en-US" sz="2419" spc="120">
                <a:solidFill>
                  <a:srgbClr val="E30613"/>
                </a:solidFill>
                <a:latin typeface="Montserrat Semi-Bold Bold"/>
              </a:rPr>
              <a:t>ТУРИСТСКО-КРАЕВЕДЧЕСКАЯ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2184680" y="7693592"/>
            <a:ext cx="5984087" cy="1160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  <a:spcBef>
                <a:spcPct val="0"/>
              </a:spcBef>
            </a:pPr>
            <a:r>
              <a:rPr lang="en-US" sz="2400" spc="72">
                <a:solidFill>
                  <a:srgbClr val="05445E"/>
                </a:solidFill>
                <a:latin typeface="Montserrat Semi-Bold"/>
              </a:rPr>
              <a:t>развитие </a:t>
            </a:r>
            <a:r>
              <a:rPr lang="en-US" sz="2400" spc="72">
                <a:solidFill>
                  <a:srgbClr val="05445E"/>
                </a:solidFill>
                <a:latin typeface="Montserrat Semi-Bold"/>
              </a:rPr>
              <a:t> социальной адаптации, финансовой, правовой и медиаграмотности и пр.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184680" y="6415338"/>
            <a:ext cx="5855177" cy="769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  <a:spcBef>
                <a:spcPct val="0"/>
              </a:spcBef>
            </a:pPr>
            <a:r>
              <a:rPr lang="en-US" sz="2400" spc="72">
                <a:solidFill>
                  <a:srgbClr val="05445E"/>
                </a:solidFill>
                <a:latin typeface="Montserrat Semi-Bold"/>
              </a:rPr>
              <a:t>экскурсионная, проектно-исследовательская деятельность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133524" y="2017945"/>
            <a:ext cx="5855177" cy="769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  <a:spcBef>
                <a:spcPct val="0"/>
              </a:spcBef>
            </a:pPr>
            <a:r>
              <a:rPr lang="en-US" sz="2400" spc="72">
                <a:solidFill>
                  <a:srgbClr val="05445E"/>
                </a:solidFill>
                <a:latin typeface="Montserrat Semi-Bold"/>
              </a:rPr>
              <a:t>виды искусств, жанры художественного творчества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2128796" y="4751160"/>
            <a:ext cx="6095855" cy="11972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219"/>
              </a:lnSpc>
              <a:spcBef>
                <a:spcPct val="0"/>
              </a:spcBef>
            </a:pPr>
            <a:r>
              <a:rPr lang="en-US" sz="2476" spc="74">
                <a:solidFill>
                  <a:srgbClr val="05445E"/>
                </a:solidFill>
                <a:latin typeface="Montserrat Semi-Bold"/>
              </a:rPr>
              <a:t>практика наблюдения, описания, моделирования  явлений окружающего мира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133524" y="3187615"/>
            <a:ext cx="5886954" cy="1160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  <a:spcBef>
                <a:spcPct val="0"/>
              </a:spcBef>
            </a:pPr>
            <a:r>
              <a:rPr lang="en-US" sz="2400" spc="72">
                <a:solidFill>
                  <a:srgbClr val="05445E"/>
                </a:solidFill>
                <a:latin typeface="Montserrat Semi-Bold"/>
              </a:rPr>
              <a:t>развитие </a:t>
            </a:r>
            <a:r>
              <a:rPr lang="en-US" sz="2400" spc="72">
                <a:solidFill>
                  <a:srgbClr val="05445E"/>
                </a:solidFill>
                <a:latin typeface="Montserrat Semi-Bold"/>
              </a:rPr>
              <a:t>технологической грамотности и инженерного мышления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184680" y="9468047"/>
            <a:ext cx="5855177" cy="379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120"/>
              </a:lnSpc>
              <a:spcBef>
                <a:spcPct val="0"/>
              </a:spcBef>
            </a:pPr>
            <a:r>
              <a:rPr lang="en-US" sz="2400" spc="72">
                <a:solidFill>
                  <a:srgbClr val="05445E"/>
                </a:solidFill>
                <a:latin typeface="Montserrat Semi-Bold"/>
              </a:rPr>
              <a:t>спорт, физическая культура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555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3962340" y="3357650"/>
            <a:ext cx="2819675" cy="3078146"/>
          </a:xfrm>
          <a:custGeom>
            <a:avLst/>
            <a:gdLst/>
            <a:ahLst/>
            <a:cxnLst/>
            <a:rect r="r" b="b" t="t" l="l"/>
            <a:pathLst>
              <a:path h="3078146" w="2819675">
                <a:moveTo>
                  <a:pt x="0" y="0"/>
                </a:moveTo>
                <a:lnTo>
                  <a:pt x="2819675" y="0"/>
                </a:lnTo>
                <a:lnTo>
                  <a:pt x="2819675" y="3078145"/>
                </a:lnTo>
                <a:lnTo>
                  <a:pt x="0" y="307814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13197625" y="5437299"/>
            <a:ext cx="5090375" cy="5090375"/>
          </a:xfrm>
          <a:custGeom>
            <a:avLst/>
            <a:gdLst/>
            <a:ahLst/>
            <a:cxnLst/>
            <a:rect r="r" b="b" t="t" l="l"/>
            <a:pathLst>
              <a:path h="5090375" w="5090375">
                <a:moveTo>
                  <a:pt x="0" y="0"/>
                </a:moveTo>
                <a:lnTo>
                  <a:pt x="5090375" y="0"/>
                </a:lnTo>
                <a:lnTo>
                  <a:pt x="5090375" y="5090375"/>
                </a:lnTo>
                <a:lnTo>
                  <a:pt x="0" y="50903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007511" y="6801296"/>
            <a:ext cx="2774504" cy="2774504"/>
          </a:xfrm>
          <a:custGeom>
            <a:avLst/>
            <a:gdLst/>
            <a:ahLst/>
            <a:cxnLst/>
            <a:rect r="r" b="b" t="t" l="l"/>
            <a:pathLst>
              <a:path h="2774504" w="2774504">
                <a:moveTo>
                  <a:pt x="0" y="0"/>
                </a:moveTo>
                <a:lnTo>
                  <a:pt x="2774504" y="0"/>
                </a:lnTo>
                <a:lnTo>
                  <a:pt x="2774504" y="2774504"/>
                </a:lnTo>
                <a:lnTo>
                  <a:pt x="0" y="277450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4613868"/>
            <a:ext cx="12005877" cy="1798955"/>
            <a:chOff x="0" y="0"/>
            <a:chExt cx="16007835" cy="2398607"/>
          </a:xfrm>
        </p:grpSpPr>
        <p:sp>
          <p:nvSpPr>
            <p:cNvPr name="TextBox 7" id="7"/>
            <p:cNvSpPr txBox="true"/>
            <p:nvPr/>
          </p:nvSpPr>
          <p:spPr>
            <a:xfrm rot="0">
              <a:off x="0" y="171450"/>
              <a:ext cx="16007835" cy="161755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825"/>
                </a:lnSpc>
              </a:pPr>
              <a:r>
                <a:rPr lang="en-US" sz="8825">
                  <a:solidFill>
                    <a:srgbClr val="EBFDFF"/>
                  </a:solidFill>
                  <a:latin typeface="Montserrat Semi-Bold Bold"/>
                </a:rPr>
                <a:t>НАВИГАТОР 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0" y="1731857"/>
              <a:ext cx="16007835" cy="66675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200"/>
                </a:lnSpc>
              </a:pPr>
              <a:r>
                <a:rPr lang="en-US" sz="3000" spc="179">
                  <a:solidFill>
                    <a:srgbClr val="EBFDFF"/>
                  </a:solidFill>
                  <a:latin typeface="Montserrat Semi-Bold"/>
                </a:rPr>
                <a:t>дополнительного образования Самарской области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028700" y="2680322"/>
            <a:ext cx="11490047" cy="1070926"/>
            <a:chOff x="0" y="0"/>
            <a:chExt cx="15320063" cy="1427902"/>
          </a:xfrm>
        </p:grpSpPr>
        <p:sp>
          <p:nvSpPr>
            <p:cNvPr name="AutoShape 10" id="10"/>
            <p:cNvSpPr/>
            <p:nvPr/>
          </p:nvSpPr>
          <p:spPr>
            <a:xfrm rot="0">
              <a:off x="0" y="0"/>
              <a:ext cx="15320063" cy="1427902"/>
            </a:xfrm>
            <a:prstGeom prst="rect">
              <a:avLst/>
            </a:prstGeom>
            <a:solidFill>
              <a:srgbClr val="8CD5E1"/>
            </a:solidFill>
          </p:spPr>
        </p:sp>
        <p:sp>
          <p:nvSpPr>
            <p:cNvPr name="TextBox 11" id="11"/>
            <p:cNvSpPr txBox="true"/>
            <p:nvPr/>
          </p:nvSpPr>
          <p:spPr>
            <a:xfrm rot="0">
              <a:off x="444285" y="68720"/>
              <a:ext cx="13781446" cy="1299986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869"/>
                </a:lnSpc>
              </a:pPr>
              <a:r>
                <a:rPr lang="en-US" sz="3225" spc="161">
                  <a:solidFill>
                    <a:srgbClr val="05445E"/>
                  </a:solidFill>
                  <a:latin typeface="Montserrat Semi-Bold Bold"/>
                </a:rPr>
                <a:t>МИНИСТЕРСТВО ОБРАЗОВАНИЯ И НАУКИ САМАРСКОЙ ОБЛАСТИ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1028700" y="1028700"/>
            <a:ext cx="949627" cy="949627"/>
          </a:xfrm>
          <a:custGeom>
            <a:avLst/>
            <a:gdLst/>
            <a:ahLst/>
            <a:cxnLst/>
            <a:rect r="r" b="b" t="t" l="l"/>
            <a:pathLst>
              <a:path h="949627" w="949627">
                <a:moveTo>
                  <a:pt x="0" y="0"/>
                </a:moveTo>
                <a:lnTo>
                  <a:pt x="949627" y="0"/>
                </a:lnTo>
                <a:lnTo>
                  <a:pt x="949627" y="949627"/>
                </a:lnTo>
                <a:lnTo>
                  <a:pt x="0" y="94962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-121" r="0" b="-121"/>
            </a:stretch>
          </a:blipFill>
        </p:spPr>
      </p:sp>
      <p:grpSp>
        <p:nvGrpSpPr>
          <p:cNvPr name="Group 13" id="13"/>
          <p:cNvGrpSpPr/>
          <p:nvPr/>
        </p:nvGrpSpPr>
        <p:grpSpPr>
          <a:xfrm rot="0">
            <a:off x="1028700" y="7298857"/>
            <a:ext cx="11490047" cy="1070926"/>
            <a:chOff x="0" y="0"/>
            <a:chExt cx="15320063" cy="1427902"/>
          </a:xfrm>
        </p:grpSpPr>
        <p:sp>
          <p:nvSpPr>
            <p:cNvPr name="AutoShape 14" id="14"/>
            <p:cNvSpPr/>
            <p:nvPr/>
          </p:nvSpPr>
          <p:spPr>
            <a:xfrm rot="0">
              <a:off x="0" y="0"/>
              <a:ext cx="15320063" cy="1427902"/>
            </a:xfrm>
            <a:prstGeom prst="rect">
              <a:avLst/>
            </a:prstGeom>
            <a:solidFill>
              <a:srgbClr val="8CD5E1"/>
            </a:solidFill>
          </p:spPr>
        </p:sp>
        <p:sp>
          <p:nvSpPr>
            <p:cNvPr name="TextBox 15" id="15"/>
            <p:cNvSpPr txBox="true"/>
            <p:nvPr/>
          </p:nvSpPr>
          <p:spPr>
            <a:xfrm rot="0">
              <a:off x="444285" y="424076"/>
              <a:ext cx="14431493" cy="64523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>
                <a:lnSpc>
                  <a:spcPts val="3869"/>
                </a:lnSpc>
              </a:pPr>
              <a:r>
                <a:rPr lang="en-US" sz="3225" spc="161">
                  <a:solidFill>
                    <a:srgbClr val="05445E"/>
                  </a:solidFill>
                  <a:latin typeface="Montserrat Semi-Bold Bold"/>
                </a:rPr>
                <a:t>NAVIGATOR.ASURSO.RU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13691411" y="885921"/>
            <a:ext cx="3406703" cy="2865328"/>
          </a:xfrm>
          <a:custGeom>
            <a:avLst/>
            <a:gdLst/>
            <a:ahLst/>
            <a:cxnLst/>
            <a:rect r="r" b="b" t="t" l="l"/>
            <a:pathLst>
              <a:path h="2865328" w="3406703">
                <a:moveTo>
                  <a:pt x="0" y="0"/>
                </a:moveTo>
                <a:lnTo>
                  <a:pt x="3406704" y="0"/>
                </a:lnTo>
                <a:lnTo>
                  <a:pt x="3406704" y="2865328"/>
                </a:lnTo>
                <a:lnTo>
                  <a:pt x="0" y="286532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91236" y="7491348"/>
            <a:ext cx="2955970" cy="2955970"/>
          </a:xfrm>
          <a:custGeom>
            <a:avLst/>
            <a:gdLst/>
            <a:ahLst/>
            <a:cxnLst/>
            <a:rect r="r" b="b" t="t" l="l"/>
            <a:pathLst>
              <a:path h="2955970" w="2955970">
                <a:moveTo>
                  <a:pt x="0" y="0"/>
                </a:moveTo>
                <a:lnTo>
                  <a:pt x="2955970" y="0"/>
                </a:lnTo>
                <a:lnTo>
                  <a:pt x="2955970" y="2955970"/>
                </a:lnTo>
                <a:lnTo>
                  <a:pt x="0" y="295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434574" y="-303667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650434" y="237977"/>
            <a:ext cx="6915205" cy="9811046"/>
          </a:xfrm>
          <a:custGeom>
            <a:avLst/>
            <a:gdLst/>
            <a:ahLst/>
            <a:cxnLst/>
            <a:rect r="r" b="b" t="t" l="l"/>
            <a:pathLst>
              <a:path h="9811046" w="6915205">
                <a:moveTo>
                  <a:pt x="0" y="0"/>
                </a:moveTo>
                <a:lnTo>
                  <a:pt x="6915205" y="0"/>
                </a:lnTo>
                <a:lnTo>
                  <a:pt x="6915205" y="9811046"/>
                </a:lnTo>
                <a:lnTo>
                  <a:pt x="0" y="981104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304772" y="1918493"/>
            <a:ext cx="7954528" cy="6859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49" spc="109">
                <a:solidFill>
                  <a:srgbClr val="05445E"/>
                </a:solidFill>
                <a:latin typeface="Montserrat Semi-Bold Bold"/>
              </a:rPr>
              <a:t>С 2019 ГОДА </a:t>
            </a:r>
          </a:p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49" spc="109">
                <a:solidFill>
                  <a:srgbClr val="05445E"/>
                </a:solidFill>
                <a:latin typeface="Montserrat Semi-Bold Bold"/>
              </a:rPr>
              <a:t>В САМАРСКОЙ ОБЛАСТИ РАБОТАЕТ ЭЛЕКТРОННЫЙ РЕСУРС </a:t>
            </a:r>
          </a:p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49" spc="109">
                <a:solidFill>
                  <a:srgbClr val="05445E"/>
                </a:solidFill>
                <a:latin typeface="Montserrat Semi-Bold Bold"/>
              </a:rPr>
              <a:t>«НАВИГАТОР ДОПОЛНИТЕЛЬНОГО ОБРАЗОВАНИЯ». </a:t>
            </a:r>
          </a:p>
          <a:p>
            <a:pPr algn="ctr">
              <a:lnSpc>
                <a:spcPts val="3437"/>
              </a:lnSpc>
              <a:spcBef>
                <a:spcPct val="0"/>
              </a:spcBef>
            </a:pPr>
          </a:p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49" spc="109">
                <a:solidFill>
                  <a:srgbClr val="05445E"/>
                </a:solidFill>
                <a:latin typeface="Montserrat Semi-Bold Bold"/>
              </a:rPr>
              <a:t>ЗДЕСЬ ДЕТИ И РОДИТЕЛИ МОГУТ НАЙТИ </a:t>
            </a:r>
          </a:p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49" spc="109">
                <a:solidFill>
                  <a:srgbClr val="05445E"/>
                </a:solidFill>
                <a:latin typeface="Montserrat Semi-Bold Bold"/>
              </a:rPr>
              <a:t>ДЕТСКИЕ ОБЪЕДИНЕНИЯ ПО  ДОПОЛНИТЕЛЬНОМУ ОБРАЗОВАНИЮ,</a:t>
            </a:r>
          </a:p>
          <a:p>
            <a:pPr algn="ctr">
              <a:lnSpc>
                <a:spcPts val="3437"/>
              </a:lnSpc>
              <a:spcBef>
                <a:spcPct val="0"/>
              </a:spcBef>
            </a:pPr>
          </a:p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49" spc="109">
                <a:solidFill>
                  <a:srgbClr val="05445E"/>
                </a:solidFill>
                <a:latin typeface="Montserrat Semi-Bold Bold"/>
              </a:rPr>
              <a:t> ОЗНАКОМИТЬСЯ С ПРОГРАММОЙ,</a:t>
            </a:r>
          </a:p>
          <a:p>
            <a:pPr algn="ctr">
              <a:lnSpc>
                <a:spcPts val="3437"/>
              </a:lnSpc>
              <a:spcBef>
                <a:spcPct val="0"/>
              </a:spcBef>
            </a:pPr>
          </a:p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49" spc="109">
                <a:solidFill>
                  <a:srgbClr val="05445E"/>
                </a:solidFill>
                <a:latin typeface="Montserrat Semi-Bold Bold"/>
              </a:rPr>
              <a:t> ОПРЕДЕЛИТЬСЯ С ВЫБОРОМ</a:t>
            </a:r>
          </a:p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49" spc="109">
                <a:solidFill>
                  <a:srgbClr val="05445E"/>
                </a:solidFill>
                <a:latin typeface="Montserrat Semi-Bold Bold"/>
              </a:rPr>
              <a:t> И</a:t>
            </a:r>
          </a:p>
          <a:p>
            <a:pPr algn="ctr">
              <a:lnSpc>
                <a:spcPts val="3437"/>
              </a:lnSpc>
              <a:spcBef>
                <a:spcPct val="0"/>
              </a:spcBef>
            </a:pPr>
            <a:r>
              <a:rPr lang="en-US" sz="2749" spc="109">
                <a:solidFill>
                  <a:srgbClr val="05445E"/>
                </a:solidFill>
                <a:latin typeface="Montserrat Semi-Bold Bold"/>
              </a:rPr>
              <a:t> ЗАПИСАТЬСЯ В РЕЖИМЕ ОНЛАЙН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91236" y="7491348"/>
            <a:ext cx="2955970" cy="2955970"/>
          </a:xfrm>
          <a:custGeom>
            <a:avLst/>
            <a:gdLst/>
            <a:ahLst/>
            <a:cxnLst/>
            <a:rect r="r" b="b" t="t" l="l"/>
            <a:pathLst>
              <a:path h="2955970" w="2955970">
                <a:moveTo>
                  <a:pt x="0" y="0"/>
                </a:moveTo>
                <a:lnTo>
                  <a:pt x="2955970" y="0"/>
                </a:lnTo>
                <a:lnTo>
                  <a:pt x="2955970" y="2955970"/>
                </a:lnTo>
                <a:lnTo>
                  <a:pt x="0" y="295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434574" y="-303667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05429" y="1012067"/>
            <a:ext cx="5971391" cy="2261664"/>
          </a:xfrm>
          <a:custGeom>
            <a:avLst/>
            <a:gdLst/>
            <a:ahLst/>
            <a:cxnLst/>
            <a:rect r="r" b="b" t="t" l="l"/>
            <a:pathLst>
              <a:path h="2261664" w="5971391">
                <a:moveTo>
                  <a:pt x="0" y="0"/>
                </a:moveTo>
                <a:lnTo>
                  <a:pt x="5971391" y="0"/>
                </a:lnTo>
                <a:lnTo>
                  <a:pt x="5971391" y="2261664"/>
                </a:lnTo>
                <a:lnTo>
                  <a:pt x="0" y="226166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363859" y="3273731"/>
            <a:ext cx="5562881" cy="2141709"/>
          </a:xfrm>
          <a:custGeom>
            <a:avLst/>
            <a:gdLst/>
            <a:ahLst/>
            <a:cxnLst/>
            <a:rect r="r" b="b" t="t" l="l"/>
            <a:pathLst>
              <a:path h="2141709" w="5562881">
                <a:moveTo>
                  <a:pt x="0" y="0"/>
                </a:moveTo>
                <a:lnTo>
                  <a:pt x="5562881" y="0"/>
                </a:lnTo>
                <a:lnTo>
                  <a:pt x="5562881" y="2141709"/>
                </a:lnTo>
                <a:lnTo>
                  <a:pt x="0" y="21417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021004" y="5415440"/>
            <a:ext cx="5873381" cy="2248202"/>
          </a:xfrm>
          <a:custGeom>
            <a:avLst/>
            <a:gdLst/>
            <a:ahLst/>
            <a:cxnLst/>
            <a:rect r="r" b="b" t="t" l="l"/>
            <a:pathLst>
              <a:path h="2248202" w="5873381">
                <a:moveTo>
                  <a:pt x="0" y="0"/>
                </a:moveTo>
                <a:lnTo>
                  <a:pt x="5873381" y="0"/>
                </a:lnTo>
                <a:lnTo>
                  <a:pt x="5873381" y="2248203"/>
                </a:lnTo>
                <a:lnTo>
                  <a:pt x="0" y="224820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290" r="0" b="-29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357359" y="7663643"/>
            <a:ext cx="5323310" cy="2209174"/>
          </a:xfrm>
          <a:custGeom>
            <a:avLst/>
            <a:gdLst/>
            <a:ahLst/>
            <a:cxnLst/>
            <a:rect r="r" b="b" t="t" l="l"/>
            <a:pathLst>
              <a:path h="2209174" w="5323310">
                <a:moveTo>
                  <a:pt x="0" y="0"/>
                </a:moveTo>
                <a:lnTo>
                  <a:pt x="5323310" y="0"/>
                </a:lnTo>
                <a:lnTo>
                  <a:pt x="5323310" y="2209174"/>
                </a:lnTo>
                <a:lnTo>
                  <a:pt x="0" y="220917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8353706" y="1028700"/>
            <a:ext cx="7385062" cy="984970"/>
            <a:chOff x="0" y="0"/>
            <a:chExt cx="9846749" cy="1313294"/>
          </a:xfrm>
        </p:grpSpPr>
        <p:sp>
          <p:nvSpPr>
            <p:cNvPr name="AutoShape 9" id="9"/>
            <p:cNvSpPr/>
            <p:nvPr/>
          </p:nvSpPr>
          <p:spPr>
            <a:xfrm rot="0">
              <a:off x="0" y="0"/>
              <a:ext cx="9846749" cy="1313294"/>
            </a:xfrm>
            <a:prstGeom prst="rect">
              <a:avLst/>
            </a:prstGeom>
            <a:solidFill>
              <a:srgbClr val="508189"/>
            </a:solid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285558" y="384121"/>
              <a:ext cx="9275633" cy="596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85"/>
                </a:lnSpc>
              </a:pPr>
              <a:r>
                <a:rPr lang="en-US" sz="2988" spc="149">
                  <a:solidFill>
                    <a:srgbClr val="FFFFFF"/>
                  </a:solidFill>
                  <a:latin typeface="Montserrat Semi-Bold Bold"/>
                </a:rPr>
                <a:t>NAVIGATOR.ASURSO.RU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49832" y="8768230"/>
            <a:ext cx="9051430" cy="984970"/>
            <a:chOff x="0" y="0"/>
            <a:chExt cx="12068573" cy="1313294"/>
          </a:xfrm>
        </p:grpSpPr>
        <p:sp>
          <p:nvSpPr>
            <p:cNvPr name="AutoShape 12" id="12"/>
            <p:cNvSpPr/>
            <p:nvPr/>
          </p:nvSpPr>
          <p:spPr>
            <a:xfrm rot="0">
              <a:off x="0" y="0"/>
              <a:ext cx="12068573" cy="1313294"/>
            </a:xfrm>
            <a:prstGeom prst="rect">
              <a:avLst/>
            </a:prstGeom>
            <a:solidFill>
              <a:srgbClr val="508189"/>
            </a:solidFill>
          </p:spPr>
        </p:sp>
        <p:sp>
          <p:nvSpPr>
            <p:cNvPr name="TextBox 13" id="13"/>
            <p:cNvSpPr txBox="true"/>
            <p:nvPr/>
          </p:nvSpPr>
          <p:spPr>
            <a:xfrm rot="0">
              <a:off x="349991" y="384121"/>
              <a:ext cx="11368591" cy="596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3585"/>
                </a:lnSpc>
              </a:pPr>
              <a:r>
                <a:rPr lang="en-US" sz="2988" spc="149">
                  <a:solidFill>
                    <a:srgbClr val="FEFEFE"/>
                  </a:solidFill>
                  <a:latin typeface="Montserrat Semi-Bold Bold"/>
                </a:rPr>
                <a:t>МЕНЯЙ МИР СВОЕГО РЕБЁНКА!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91236" y="7491348"/>
            <a:ext cx="2955970" cy="2955970"/>
          </a:xfrm>
          <a:custGeom>
            <a:avLst/>
            <a:gdLst/>
            <a:ahLst/>
            <a:cxnLst/>
            <a:rect r="r" b="b" t="t" l="l"/>
            <a:pathLst>
              <a:path h="2955970" w="2955970">
                <a:moveTo>
                  <a:pt x="0" y="0"/>
                </a:moveTo>
                <a:lnTo>
                  <a:pt x="2955970" y="0"/>
                </a:lnTo>
                <a:lnTo>
                  <a:pt x="2955970" y="2955970"/>
                </a:lnTo>
                <a:lnTo>
                  <a:pt x="0" y="295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434574" y="-303667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186749" y="457115"/>
            <a:ext cx="16237524" cy="4483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2900" spc="116">
                <a:solidFill>
                  <a:srgbClr val="05445E"/>
                </a:solidFill>
                <a:latin typeface="Montserrat Semi-Bold Bold"/>
              </a:rPr>
              <a:t>НАВИГАТОР ДОПОЛНИТЕЛЬНОГО ОБРАЗОВАНИЯ САМАРСКОЙ ОБЛАСТИ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679756" y="1874195"/>
            <a:ext cx="17129170" cy="7957927"/>
          </a:xfrm>
          <a:custGeom>
            <a:avLst/>
            <a:gdLst/>
            <a:ahLst/>
            <a:cxnLst/>
            <a:rect r="r" b="b" t="t" l="l"/>
            <a:pathLst>
              <a:path h="7957927" w="17129170">
                <a:moveTo>
                  <a:pt x="0" y="0"/>
                </a:moveTo>
                <a:lnTo>
                  <a:pt x="17129170" y="0"/>
                </a:lnTo>
                <a:lnTo>
                  <a:pt x="17129170" y="7957927"/>
                </a:lnTo>
                <a:lnTo>
                  <a:pt x="0" y="79579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91236" y="7491348"/>
            <a:ext cx="2955970" cy="2955970"/>
          </a:xfrm>
          <a:custGeom>
            <a:avLst/>
            <a:gdLst/>
            <a:ahLst/>
            <a:cxnLst/>
            <a:rect r="r" b="b" t="t" l="l"/>
            <a:pathLst>
              <a:path h="2955970" w="2955970">
                <a:moveTo>
                  <a:pt x="0" y="0"/>
                </a:moveTo>
                <a:lnTo>
                  <a:pt x="2955970" y="0"/>
                </a:lnTo>
                <a:lnTo>
                  <a:pt x="2955970" y="2955970"/>
                </a:lnTo>
                <a:lnTo>
                  <a:pt x="0" y="295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434574" y="-303667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99077" y="1903059"/>
            <a:ext cx="17489847" cy="8061726"/>
          </a:xfrm>
          <a:custGeom>
            <a:avLst/>
            <a:gdLst/>
            <a:ahLst/>
            <a:cxnLst/>
            <a:rect r="r" b="b" t="t" l="l"/>
            <a:pathLst>
              <a:path h="8061726" w="17489847">
                <a:moveTo>
                  <a:pt x="0" y="0"/>
                </a:moveTo>
                <a:lnTo>
                  <a:pt x="17489846" y="0"/>
                </a:lnTo>
                <a:lnTo>
                  <a:pt x="17489846" y="8061726"/>
                </a:lnTo>
                <a:lnTo>
                  <a:pt x="0" y="80617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228515"/>
            <a:ext cx="16739189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2900" spc="116">
                <a:solidFill>
                  <a:srgbClr val="05445E"/>
                </a:solidFill>
                <a:latin typeface="Montserrat Semi-Bold Bold"/>
              </a:rPr>
              <a:t>НАВИГАТОР ДОПОЛНИТЕЛЬНОГО ОБРАЗОВАНИЯ САМАРСКОЙ ОБЛАСТИ</a:t>
            </a:r>
          </a:p>
          <a:p>
            <a:pPr algn="ctr">
              <a:lnSpc>
                <a:spcPts val="3625"/>
              </a:lnSpc>
            </a:pPr>
            <a:r>
              <a:rPr lang="en-US" sz="2900" spc="116">
                <a:solidFill>
                  <a:srgbClr val="E30613"/>
                </a:solidFill>
                <a:latin typeface="Montserrat Semi-Bold Bold"/>
              </a:rPr>
              <a:t>АВТОРИЗАЦИЯ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91236" y="7491348"/>
            <a:ext cx="2955970" cy="2955970"/>
          </a:xfrm>
          <a:custGeom>
            <a:avLst/>
            <a:gdLst/>
            <a:ahLst/>
            <a:cxnLst/>
            <a:rect r="r" b="b" t="t" l="l"/>
            <a:pathLst>
              <a:path h="2955970" w="2955970">
                <a:moveTo>
                  <a:pt x="0" y="0"/>
                </a:moveTo>
                <a:lnTo>
                  <a:pt x="2955970" y="0"/>
                </a:lnTo>
                <a:lnTo>
                  <a:pt x="2955970" y="2955970"/>
                </a:lnTo>
                <a:lnTo>
                  <a:pt x="0" y="295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434574" y="-303667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48776" y="1455959"/>
            <a:ext cx="17219113" cy="8367412"/>
          </a:xfrm>
          <a:custGeom>
            <a:avLst/>
            <a:gdLst/>
            <a:ahLst/>
            <a:cxnLst/>
            <a:rect r="r" b="b" t="t" l="l"/>
            <a:pathLst>
              <a:path h="8367412" w="17219113">
                <a:moveTo>
                  <a:pt x="0" y="0"/>
                </a:moveTo>
                <a:lnTo>
                  <a:pt x="17219113" y="0"/>
                </a:lnTo>
                <a:lnTo>
                  <a:pt x="17219113" y="8367413"/>
                </a:lnTo>
                <a:lnTo>
                  <a:pt x="0" y="83674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228515"/>
            <a:ext cx="16395573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2900" spc="116">
                <a:solidFill>
                  <a:srgbClr val="05445E"/>
                </a:solidFill>
                <a:latin typeface="Montserrat Semi-Bold Bold"/>
              </a:rPr>
              <a:t>НАВИГАТОР ДОПОЛНИТЕЛЬНОГО ОБРАЗОВАНИЯ САМАРСКОЙ ОБЛАСТИ</a:t>
            </a:r>
          </a:p>
          <a:p>
            <a:pPr algn="ctr">
              <a:lnSpc>
                <a:spcPts val="3625"/>
              </a:lnSpc>
            </a:pPr>
            <a:r>
              <a:rPr lang="en-US" sz="2900" spc="116">
                <a:solidFill>
                  <a:srgbClr val="E30613"/>
                </a:solidFill>
                <a:latin typeface="Montserrat Semi-Bold Bold"/>
              </a:rPr>
              <a:t>ВЫБОР МУНИЦИПАЛИТЕТА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91236" y="7491348"/>
            <a:ext cx="2955970" cy="2955970"/>
          </a:xfrm>
          <a:custGeom>
            <a:avLst/>
            <a:gdLst/>
            <a:ahLst/>
            <a:cxnLst/>
            <a:rect r="r" b="b" t="t" l="l"/>
            <a:pathLst>
              <a:path h="2955970" w="2955970">
                <a:moveTo>
                  <a:pt x="0" y="0"/>
                </a:moveTo>
                <a:lnTo>
                  <a:pt x="2955970" y="0"/>
                </a:lnTo>
                <a:lnTo>
                  <a:pt x="2955970" y="2955970"/>
                </a:lnTo>
                <a:lnTo>
                  <a:pt x="0" y="295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434574" y="-303667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12650" y="1431724"/>
            <a:ext cx="17427673" cy="8414298"/>
          </a:xfrm>
          <a:custGeom>
            <a:avLst/>
            <a:gdLst/>
            <a:ahLst/>
            <a:cxnLst/>
            <a:rect r="r" b="b" t="t" l="l"/>
            <a:pathLst>
              <a:path h="8414298" w="17427673">
                <a:moveTo>
                  <a:pt x="0" y="0"/>
                </a:moveTo>
                <a:lnTo>
                  <a:pt x="17427673" y="0"/>
                </a:lnTo>
                <a:lnTo>
                  <a:pt x="17427673" y="8414298"/>
                </a:lnTo>
                <a:lnTo>
                  <a:pt x="0" y="84142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228515"/>
            <a:ext cx="16395573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2900" spc="116">
                <a:solidFill>
                  <a:srgbClr val="05445E"/>
                </a:solidFill>
                <a:latin typeface="Montserrat Semi-Bold Bold"/>
              </a:rPr>
              <a:t>НАВИГАТОР ДОПОЛНИТЕЛЬНОГО ОБРАЗОВАНИЯ САМАРСКОЙ ОБЛАСТИ</a:t>
            </a:r>
          </a:p>
          <a:p>
            <a:pPr algn="ctr">
              <a:lnSpc>
                <a:spcPts val="3625"/>
              </a:lnSpc>
            </a:pPr>
            <a:r>
              <a:rPr lang="en-US" sz="2900" spc="116">
                <a:solidFill>
                  <a:srgbClr val="E30613"/>
                </a:solidFill>
                <a:latin typeface="Montserrat Semi-Bold Bold"/>
              </a:rPr>
              <a:t>ДЛЯ ДЕТЕЙ С ОВЗ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91236" y="7491348"/>
            <a:ext cx="2955970" cy="2955970"/>
          </a:xfrm>
          <a:custGeom>
            <a:avLst/>
            <a:gdLst/>
            <a:ahLst/>
            <a:cxnLst/>
            <a:rect r="r" b="b" t="t" l="l"/>
            <a:pathLst>
              <a:path h="2955970" w="2955970">
                <a:moveTo>
                  <a:pt x="0" y="0"/>
                </a:moveTo>
                <a:lnTo>
                  <a:pt x="2955970" y="0"/>
                </a:lnTo>
                <a:lnTo>
                  <a:pt x="2955970" y="2955970"/>
                </a:lnTo>
                <a:lnTo>
                  <a:pt x="0" y="295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434574" y="-303667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430727" y="1675731"/>
            <a:ext cx="17399799" cy="8138031"/>
          </a:xfrm>
          <a:custGeom>
            <a:avLst/>
            <a:gdLst/>
            <a:ahLst/>
            <a:cxnLst/>
            <a:rect r="r" b="b" t="t" l="l"/>
            <a:pathLst>
              <a:path h="8138031" w="17399799">
                <a:moveTo>
                  <a:pt x="0" y="0"/>
                </a:moveTo>
                <a:lnTo>
                  <a:pt x="17399799" y="0"/>
                </a:lnTo>
                <a:lnTo>
                  <a:pt x="17399799" y="8138031"/>
                </a:lnTo>
                <a:lnTo>
                  <a:pt x="0" y="81380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028700" y="228515"/>
            <a:ext cx="16395573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25"/>
              </a:lnSpc>
            </a:pPr>
            <a:r>
              <a:rPr lang="en-US" sz="2900" spc="116">
                <a:solidFill>
                  <a:srgbClr val="05445E"/>
                </a:solidFill>
                <a:latin typeface="Montserrat Semi-Bold Bold"/>
              </a:rPr>
              <a:t>НАВИГАТОР ДОПОЛНИТЕЛЬНОГО ОБРАЗОВАНИЯ САМАРСКОЙ ОБЛАСТИ</a:t>
            </a:r>
          </a:p>
          <a:p>
            <a:pPr algn="ctr">
              <a:lnSpc>
                <a:spcPts val="3625"/>
              </a:lnSpc>
            </a:pPr>
            <a:r>
              <a:rPr lang="en-US" sz="2900" spc="116">
                <a:solidFill>
                  <a:srgbClr val="E30613"/>
                </a:solidFill>
                <a:latin typeface="Montserrat Semi-Bold Bold"/>
              </a:rPr>
              <a:t>ОПИСАНИЕ ПРОГРАММЫ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BFD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91236" y="7491348"/>
            <a:ext cx="2955970" cy="2955970"/>
          </a:xfrm>
          <a:custGeom>
            <a:avLst/>
            <a:gdLst/>
            <a:ahLst/>
            <a:cxnLst/>
            <a:rect r="r" b="b" t="t" l="l"/>
            <a:pathLst>
              <a:path h="2955970" w="2955970">
                <a:moveTo>
                  <a:pt x="0" y="0"/>
                </a:moveTo>
                <a:lnTo>
                  <a:pt x="2955970" y="0"/>
                </a:lnTo>
                <a:lnTo>
                  <a:pt x="2955970" y="2955970"/>
                </a:lnTo>
                <a:lnTo>
                  <a:pt x="0" y="295597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5400000">
            <a:off x="16434574" y="-303667"/>
            <a:ext cx="1979398" cy="1979398"/>
          </a:xfrm>
          <a:custGeom>
            <a:avLst/>
            <a:gdLst/>
            <a:ahLst/>
            <a:cxnLst/>
            <a:rect r="r" b="b" t="t" l="l"/>
            <a:pathLst>
              <a:path h="1979398" w="1979398">
                <a:moveTo>
                  <a:pt x="0" y="0"/>
                </a:moveTo>
                <a:lnTo>
                  <a:pt x="1979398" y="0"/>
                </a:lnTo>
                <a:lnTo>
                  <a:pt x="1979398" y="1979398"/>
                </a:lnTo>
                <a:lnTo>
                  <a:pt x="0" y="197939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263609" y="2566498"/>
            <a:ext cx="5864827" cy="1769984"/>
          </a:xfrm>
          <a:custGeom>
            <a:avLst/>
            <a:gdLst/>
            <a:ahLst/>
            <a:cxnLst/>
            <a:rect r="r" b="b" t="t" l="l"/>
            <a:pathLst>
              <a:path h="1769984" w="5864827">
                <a:moveTo>
                  <a:pt x="0" y="0"/>
                </a:moveTo>
                <a:lnTo>
                  <a:pt x="5864827" y="0"/>
                </a:lnTo>
                <a:lnTo>
                  <a:pt x="5864827" y="1769984"/>
                </a:lnTo>
                <a:lnTo>
                  <a:pt x="0" y="176998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56767" y="2566498"/>
            <a:ext cx="5342707" cy="2107075"/>
          </a:xfrm>
          <a:custGeom>
            <a:avLst/>
            <a:gdLst/>
            <a:ahLst/>
            <a:cxnLst/>
            <a:rect r="r" b="b" t="t" l="l"/>
            <a:pathLst>
              <a:path h="2107075" w="5342707">
                <a:moveTo>
                  <a:pt x="0" y="0"/>
                </a:moveTo>
                <a:lnTo>
                  <a:pt x="5342707" y="0"/>
                </a:lnTo>
                <a:lnTo>
                  <a:pt x="5342707" y="2107075"/>
                </a:lnTo>
                <a:lnTo>
                  <a:pt x="0" y="210707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12943" y="6628386"/>
            <a:ext cx="5204056" cy="1725924"/>
          </a:xfrm>
          <a:custGeom>
            <a:avLst/>
            <a:gdLst/>
            <a:ahLst/>
            <a:cxnLst/>
            <a:rect r="r" b="b" t="t" l="l"/>
            <a:pathLst>
              <a:path h="1725924" w="5204056">
                <a:moveTo>
                  <a:pt x="0" y="0"/>
                </a:moveTo>
                <a:lnTo>
                  <a:pt x="5204056" y="0"/>
                </a:lnTo>
                <a:lnTo>
                  <a:pt x="5204056" y="1725924"/>
                </a:lnTo>
                <a:lnTo>
                  <a:pt x="0" y="172592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6409551" y="6628386"/>
            <a:ext cx="5406240" cy="1335027"/>
          </a:xfrm>
          <a:custGeom>
            <a:avLst/>
            <a:gdLst/>
            <a:ahLst/>
            <a:cxnLst/>
            <a:rect r="r" b="b" t="t" l="l"/>
            <a:pathLst>
              <a:path h="1335027" w="5406240">
                <a:moveTo>
                  <a:pt x="0" y="0"/>
                </a:moveTo>
                <a:lnTo>
                  <a:pt x="5406240" y="0"/>
                </a:lnTo>
                <a:lnTo>
                  <a:pt x="5406240" y="1335027"/>
                </a:lnTo>
                <a:lnTo>
                  <a:pt x="0" y="133502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453901" y="2771728"/>
            <a:ext cx="5408862" cy="1359525"/>
          </a:xfrm>
          <a:custGeom>
            <a:avLst/>
            <a:gdLst/>
            <a:ahLst/>
            <a:cxnLst/>
            <a:rect r="r" b="b" t="t" l="l"/>
            <a:pathLst>
              <a:path h="1359525" w="5408862">
                <a:moveTo>
                  <a:pt x="0" y="0"/>
                </a:moveTo>
                <a:lnTo>
                  <a:pt x="5408862" y="0"/>
                </a:lnTo>
                <a:lnTo>
                  <a:pt x="5408862" y="1359524"/>
                </a:lnTo>
                <a:lnTo>
                  <a:pt x="0" y="13595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2422921" y="6494965"/>
            <a:ext cx="5276553" cy="1468449"/>
          </a:xfrm>
          <a:custGeom>
            <a:avLst/>
            <a:gdLst/>
            <a:ahLst/>
            <a:cxnLst/>
            <a:rect r="r" b="b" t="t" l="l"/>
            <a:pathLst>
              <a:path h="1468449" w="5276553">
                <a:moveTo>
                  <a:pt x="0" y="0"/>
                </a:moveTo>
                <a:lnTo>
                  <a:pt x="5276553" y="0"/>
                </a:lnTo>
                <a:lnTo>
                  <a:pt x="5276553" y="1468448"/>
                </a:lnTo>
                <a:lnTo>
                  <a:pt x="0" y="146844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619073" y="753745"/>
            <a:ext cx="12987197" cy="5308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250"/>
              </a:lnSpc>
            </a:pPr>
            <a:r>
              <a:rPr lang="en-US" sz="3400" spc="136">
                <a:solidFill>
                  <a:srgbClr val="05445E"/>
                </a:solidFill>
                <a:latin typeface="Montserrat Semi-Bold Bold"/>
              </a:rPr>
              <a:t>АДАПТИВНЫЕ ПРОГРАММЫ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06772" y="5029574"/>
            <a:ext cx="4778500" cy="478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 spc="270">
                <a:solidFill>
                  <a:srgbClr val="05445E"/>
                </a:solidFill>
                <a:latin typeface="Montserrat Semi-Bold"/>
              </a:rPr>
              <a:t>ХУДОЖЕСТВЕННАЯ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723421" y="5029574"/>
            <a:ext cx="4778500" cy="478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 spc="270">
                <a:solidFill>
                  <a:srgbClr val="05445E"/>
                </a:solidFill>
                <a:latin typeface="Montserrat Semi-Bold"/>
              </a:rPr>
              <a:t>ТЕХНИЧЕСКАЯ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2159249" y="5029574"/>
            <a:ext cx="5803897" cy="4787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 spc="270">
                <a:solidFill>
                  <a:srgbClr val="05445E"/>
                </a:solidFill>
                <a:latin typeface="Montserrat Semi-Bold"/>
              </a:rPr>
              <a:t>ЕСТЕСТВЕННОНАУЧНАЯ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25721" y="8490619"/>
            <a:ext cx="4778500" cy="966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 spc="270">
                <a:solidFill>
                  <a:srgbClr val="05445E"/>
                </a:solidFill>
                <a:latin typeface="Montserrat Semi-Bold"/>
              </a:rPr>
              <a:t>ТУРИСТСКО-КРАЕВЕДЧЕСКАЯ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6723421" y="8490619"/>
            <a:ext cx="4778500" cy="966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 spc="270">
                <a:solidFill>
                  <a:srgbClr val="05445E"/>
                </a:solidFill>
                <a:latin typeface="Montserrat Semi-Bold"/>
              </a:rPr>
              <a:t>ФИЗКУЛЬТУРНО-СПОРТИВНАЯ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723456" y="8490619"/>
            <a:ext cx="4778500" cy="9669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00"/>
              </a:lnSpc>
            </a:pPr>
            <a:r>
              <a:rPr lang="en-US" sz="3000" spc="270">
                <a:solidFill>
                  <a:srgbClr val="05445E"/>
                </a:solidFill>
                <a:latin typeface="Montserrat Semi-Bold"/>
              </a:rPr>
              <a:t>СОЦИАЛЬНО-ГУМАНИТАРНАЯ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B5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0234" y="8189133"/>
            <a:ext cx="2097867" cy="2097867"/>
          </a:xfrm>
          <a:custGeom>
            <a:avLst/>
            <a:gdLst/>
            <a:ahLst/>
            <a:cxnLst/>
            <a:rect r="r" b="b" t="t" l="l"/>
            <a:pathLst>
              <a:path h="2097867" w="2097867">
                <a:moveTo>
                  <a:pt x="0" y="0"/>
                </a:moveTo>
                <a:lnTo>
                  <a:pt x="2097868" y="0"/>
                </a:lnTo>
                <a:lnTo>
                  <a:pt x="2097868" y="2097867"/>
                </a:lnTo>
                <a:lnTo>
                  <a:pt x="0" y="2097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62765" y="-1649158"/>
            <a:ext cx="4293494" cy="4293494"/>
          </a:xfrm>
          <a:custGeom>
            <a:avLst/>
            <a:gdLst/>
            <a:ahLst/>
            <a:cxnLst/>
            <a:rect r="r" b="b" t="t" l="l"/>
            <a:pathLst>
              <a:path h="4293494" w="4293494">
                <a:moveTo>
                  <a:pt x="0" y="0"/>
                </a:moveTo>
                <a:lnTo>
                  <a:pt x="4293495" y="0"/>
                </a:lnTo>
                <a:lnTo>
                  <a:pt x="4293495" y="4293494"/>
                </a:lnTo>
                <a:lnTo>
                  <a:pt x="0" y="4293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15617780" y="7616780"/>
            <a:ext cx="2860720" cy="2860720"/>
          </a:xfrm>
          <a:custGeom>
            <a:avLst/>
            <a:gdLst/>
            <a:ahLst/>
            <a:cxnLst/>
            <a:rect r="r" b="b" t="t" l="l"/>
            <a:pathLst>
              <a:path h="2860720" w="2860720">
                <a:moveTo>
                  <a:pt x="0" y="0"/>
                </a:moveTo>
                <a:lnTo>
                  <a:pt x="2860720" y="0"/>
                </a:lnTo>
                <a:lnTo>
                  <a:pt x="2860720" y="2860720"/>
                </a:lnTo>
                <a:lnTo>
                  <a:pt x="0" y="2860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3598975" y="9258300"/>
            <a:ext cx="1442285" cy="1442285"/>
          </a:xfrm>
          <a:custGeom>
            <a:avLst/>
            <a:gdLst/>
            <a:ahLst/>
            <a:cxnLst/>
            <a:rect r="r" b="b" t="t" l="l"/>
            <a:pathLst>
              <a:path h="1442285" w="1442285">
                <a:moveTo>
                  <a:pt x="0" y="0"/>
                </a:moveTo>
                <a:lnTo>
                  <a:pt x="1442285" y="0"/>
                </a:lnTo>
                <a:lnTo>
                  <a:pt x="1442285" y="1442285"/>
                </a:lnTo>
                <a:lnTo>
                  <a:pt x="0" y="1442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3913972" y="-190388"/>
            <a:ext cx="2053288" cy="2053288"/>
          </a:xfrm>
          <a:custGeom>
            <a:avLst/>
            <a:gdLst/>
            <a:ahLst/>
            <a:cxnLst/>
            <a:rect r="r" b="b" t="t" l="l"/>
            <a:pathLst>
              <a:path h="2053288" w="2053288">
                <a:moveTo>
                  <a:pt x="0" y="0"/>
                </a:moveTo>
                <a:lnTo>
                  <a:pt x="2053288" y="0"/>
                </a:lnTo>
                <a:lnTo>
                  <a:pt x="2053288" y="2053288"/>
                </a:lnTo>
                <a:lnTo>
                  <a:pt x="0" y="20532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16308643" y="553372"/>
            <a:ext cx="950657" cy="950657"/>
          </a:xfrm>
          <a:custGeom>
            <a:avLst/>
            <a:gdLst/>
            <a:ahLst/>
            <a:cxnLst/>
            <a:rect r="r" b="b" t="t" l="l"/>
            <a:pathLst>
              <a:path h="950657" w="950657">
                <a:moveTo>
                  <a:pt x="0" y="0"/>
                </a:moveTo>
                <a:lnTo>
                  <a:pt x="950657" y="0"/>
                </a:lnTo>
                <a:lnTo>
                  <a:pt x="950657" y="950656"/>
                </a:lnTo>
                <a:lnTo>
                  <a:pt x="0" y="9506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21" r="0" b="-12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346495" y="1028700"/>
            <a:ext cx="8364396" cy="8804049"/>
          </a:xfrm>
          <a:custGeom>
            <a:avLst/>
            <a:gdLst/>
            <a:ahLst/>
            <a:cxnLst/>
            <a:rect r="r" b="b" t="t" l="l"/>
            <a:pathLst>
              <a:path h="8804049" w="8364396">
                <a:moveTo>
                  <a:pt x="0" y="0"/>
                </a:moveTo>
                <a:lnTo>
                  <a:pt x="8364396" y="0"/>
                </a:lnTo>
                <a:lnTo>
                  <a:pt x="8364396" y="8804049"/>
                </a:lnTo>
                <a:lnTo>
                  <a:pt x="0" y="8804049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558935" y="1028700"/>
            <a:ext cx="8165108" cy="8804049"/>
          </a:xfrm>
          <a:custGeom>
            <a:avLst/>
            <a:gdLst/>
            <a:ahLst/>
            <a:cxnLst/>
            <a:rect r="r" b="b" t="t" l="l"/>
            <a:pathLst>
              <a:path h="8804049" w="8165108">
                <a:moveTo>
                  <a:pt x="0" y="0"/>
                </a:moveTo>
                <a:lnTo>
                  <a:pt x="8165108" y="0"/>
                </a:lnTo>
                <a:lnTo>
                  <a:pt x="8165108" y="8804049"/>
                </a:lnTo>
                <a:lnTo>
                  <a:pt x="0" y="880404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1646" r="0" b="-1646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B5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0234" y="8189133"/>
            <a:ext cx="2097867" cy="2097867"/>
          </a:xfrm>
          <a:custGeom>
            <a:avLst/>
            <a:gdLst/>
            <a:ahLst/>
            <a:cxnLst/>
            <a:rect r="r" b="b" t="t" l="l"/>
            <a:pathLst>
              <a:path h="2097867" w="2097867">
                <a:moveTo>
                  <a:pt x="0" y="0"/>
                </a:moveTo>
                <a:lnTo>
                  <a:pt x="2097868" y="0"/>
                </a:lnTo>
                <a:lnTo>
                  <a:pt x="2097868" y="2097867"/>
                </a:lnTo>
                <a:lnTo>
                  <a:pt x="0" y="2097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62765" y="-1649158"/>
            <a:ext cx="4293494" cy="4293494"/>
          </a:xfrm>
          <a:custGeom>
            <a:avLst/>
            <a:gdLst/>
            <a:ahLst/>
            <a:cxnLst/>
            <a:rect r="r" b="b" t="t" l="l"/>
            <a:pathLst>
              <a:path h="4293494" w="4293494">
                <a:moveTo>
                  <a:pt x="0" y="0"/>
                </a:moveTo>
                <a:lnTo>
                  <a:pt x="4293495" y="0"/>
                </a:lnTo>
                <a:lnTo>
                  <a:pt x="4293495" y="4293494"/>
                </a:lnTo>
                <a:lnTo>
                  <a:pt x="0" y="4293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15617780" y="7616780"/>
            <a:ext cx="2860720" cy="2860720"/>
          </a:xfrm>
          <a:custGeom>
            <a:avLst/>
            <a:gdLst/>
            <a:ahLst/>
            <a:cxnLst/>
            <a:rect r="r" b="b" t="t" l="l"/>
            <a:pathLst>
              <a:path h="2860720" w="2860720">
                <a:moveTo>
                  <a:pt x="0" y="0"/>
                </a:moveTo>
                <a:lnTo>
                  <a:pt x="2860720" y="0"/>
                </a:lnTo>
                <a:lnTo>
                  <a:pt x="2860720" y="2860720"/>
                </a:lnTo>
                <a:lnTo>
                  <a:pt x="0" y="2860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3598975" y="9258300"/>
            <a:ext cx="1442285" cy="1442285"/>
          </a:xfrm>
          <a:custGeom>
            <a:avLst/>
            <a:gdLst/>
            <a:ahLst/>
            <a:cxnLst/>
            <a:rect r="r" b="b" t="t" l="l"/>
            <a:pathLst>
              <a:path h="1442285" w="1442285">
                <a:moveTo>
                  <a:pt x="0" y="0"/>
                </a:moveTo>
                <a:lnTo>
                  <a:pt x="1442285" y="0"/>
                </a:lnTo>
                <a:lnTo>
                  <a:pt x="1442285" y="1442285"/>
                </a:lnTo>
                <a:lnTo>
                  <a:pt x="0" y="1442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3913972" y="-190388"/>
            <a:ext cx="2053288" cy="2053288"/>
          </a:xfrm>
          <a:custGeom>
            <a:avLst/>
            <a:gdLst/>
            <a:ahLst/>
            <a:cxnLst/>
            <a:rect r="r" b="b" t="t" l="l"/>
            <a:pathLst>
              <a:path h="2053288" w="2053288">
                <a:moveTo>
                  <a:pt x="0" y="0"/>
                </a:moveTo>
                <a:lnTo>
                  <a:pt x="2053288" y="0"/>
                </a:lnTo>
                <a:lnTo>
                  <a:pt x="2053288" y="2053288"/>
                </a:lnTo>
                <a:lnTo>
                  <a:pt x="0" y="20532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16308643" y="553372"/>
            <a:ext cx="950657" cy="950657"/>
          </a:xfrm>
          <a:custGeom>
            <a:avLst/>
            <a:gdLst/>
            <a:ahLst/>
            <a:cxnLst/>
            <a:rect r="r" b="b" t="t" l="l"/>
            <a:pathLst>
              <a:path h="950657" w="950657">
                <a:moveTo>
                  <a:pt x="0" y="0"/>
                </a:moveTo>
                <a:lnTo>
                  <a:pt x="950657" y="0"/>
                </a:lnTo>
                <a:lnTo>
                  <a:pt x="950657" y="950656"/>
                </a:lnTo>
                <a:lnTo>
                  <a:pt x="0" y="9506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21" r="0" b="-12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436663" y="1504028"/>
            <a:ext cx="17414674" cy="8081497"/>
          </a:xfrm>
          <a:custGeom>
            <a:avLst/>
            <a:gdLst/>
            <a:ahLst/>
            <a:cxnLst/>
            <a:rect r="r" b="b" t="t" l="l"/>
            <a:pathLst>
              <a:path h="8081497" w="17414674">
                <a:moveTo>
                  <a:pt x="0" y="0"/>
                </a:moveTo>
                <a:lnTo>
                  <a:pt x="17414674" y="0"/>
                </a:lnTo>
                <a:lnTo>
                  <a:pt x="17414674" y="8081497"/>
                </a:lnTo>
                <a:lnTo>
                  <a:pt x="0" y="808149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67B5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5400000">
            <a:off x="-20234" y="8189133"/>
            <a:ext cx="2097867" cy="2097867"/>
          </a:xfrm>
          <a:custGeom>
            <a:avLst/>
            <a:gdLst/>
            <a:ahLst/>
            <a:cxnLst/>
            <a:rect r="r" b="b" t="t" l="l"/>
            <a:pathLst>
              <a:path h="2097867" w="2097867">
                <a:moveTo>
                  <a:pt x="0" y="0"/>
                </a:moveTo>
                <a:lnTo>
                  <a:pt x="2097868" y="0"/>
                </a:lnTo>
                <a:lnTo>
                  <a:pt x="2097868" y="2097867"/>
                </a:lnTo>
                <a:lnTo>
                  <a:pt x="0" y="209786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62765" y="-1649158"/>
            <a:ext cx="4293494" cy="4293494"/>
          </a:xfrm>
          <a:custGeom>
            <a:avLst/>
            <a:gdLst/>
            <a:ahLst/>
            <a:cxnLst/>
            <a:rect r="r" b="b" t="t" l="l"/>
            <a:pathLst>
              <a:path h="4293494" w="4293494">
                <a:moveTo>
                  <a:pt x="0" y="0"/>
                </a:moveTo>
                <a:lnTo>
                  <a:pt x="4293495" y="0"/>
                </a:lnTo>
                <a:lnTo>
                  <a:pt x="4293495" y="4293494"/>
                </a:lnTo>
                <a:lnTo>
                  <a:pt x="0" y="42934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15617780" y="7616780"/>
            <a:ext cx="2860720" cy="2860720"/>
          </a:xfrm>
          <a:custGeom>
            <a:avLst/>
            <a:gdLst/>
            <a:ahLst/>
            <a:cxnLst/>
            <a:rect r="r" b="b" t="t" l="l"/>
            <a:pathLst>
              <a:path h="2860720" w="2860720">
                <a:moveTo>
                  <a:pt x="0" y="0"/>
                </a:moveTo>
                <a:lnTo>
                  <a:pt x="2860720" y="0"/>
                </a:lnTo>
                <a:lnTo>
                  <a:pt x="2860720" y="2860720"/>
                </a:lnTo>
                <a:lnTo>
                  <a:pt x="0" y="286072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3598975" y="9258300"/>
            <a:ext cx="1442285" cy="1442285"/>
          </a:xfrm>
          <a:custGeom>
            <a:avLst/>
            <a:gdLst/>
            <a:ahLst/>
            <a:cxnLst/>
            <a:rect r="r" b="b" t="t" l="l"/>
            <a:pathLst>
              <a:path h="1442285" w="1442285">
                <a:moveTo>
                  <a:pt x="0" y="0"/>
                </a:moveTo>
                <a:lnTo>
                  <a:pt x="1442285" y="0"/>
                </a:lnTo>
                <a:lnTo>
                  <a:pt x="1442285" y="1442285"/>
                </a:lnTo>
                <a:lnTo>
                  <a:pt x="0" y="144228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5400000">
            <a:off x="3913972" y="-190388"/>
            <a:ext cx="2053288" cy="2053288"/>
          </a:xfrm>
          <a:custGeom>
            <a:avLst/>
            <a:gdLst/>
            <a:ahLst/>
            <a:cxnLst/>
            <a:rect r="r" b="b" t="t" l="l"/>
            <a:pathLst>
              <a:path h="2053288" w="2053288">
                <a:moveTo>
                  <a:pt x="0" y="0"/>
                </a:moveTo>
                <a:lnTo>
                  <a:pt x="2053288" y="0"/>
                </a:lnTo>
                <a:lnTo>
                  <a:pt x="2053288" y="2053288"/>
                </a:lnTo>
                <a:lnTo>
                  <a:pt x="0" y="20532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62" r="0" b="-162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16308643" y="553372"/>
            <a:ext cx="950657" cy="950657"/>
          </a:xfrm>
          <a:custGeom>
            <a:avLst/>
            <a:gdLst/>
            <a:ahLst/>
            <a:cxnLst/>
            <a:rect r="r" b="b" t="t" l="l"/>
            <a:pathLst>
              <a:path h="950657" w="950657">
                <a:moveTo>
                  <a:pt x="0" y="0"/>
                </a:moveTo>
                <a:lnTo>
                  <a:pt x="950657" y="0"/>
                </a:lnTo>
                <a:lnTo>
                  <a:pt x="950657" y="950656"/>
                </a:lnTo>
                <a:lnTo>
                  <a:pt x="0" y="9506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-121" r="0" b="-12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598690" y="553372"/>
            <a:ext cx="13457222" cy="6223965"/>
          </a:xfrm>
          <a:custGeom>
            <a:avLst/>
            <a:gdLst/>
            <a:ahLst/>
            <a:cxnLst/>
            <a:rect r="r" b="b" t="t" l="l"/>
            <a:pathLst>
              <a:path h="6223965" w="13457222">
                <a:moveTo>
                  <a:pt x="0" y="0"/>
                </a:moveTo>
                <a:lnTo>
                  <a:pt x="13457222" y="0"/>
                </a:lnTo>
                <a:lnTo>
                  <a:pt x="13457222" y="6223965"/>
                </a:lnTo>
                <a:lnTo>
                  <a:pt x="0" y="622396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4709512" y="3740296"/>
            <a:ext cx="13001379" cy="6074082"/>
          </a:xfrm>
          <a:custGeom>
            <a:avLst/>
            <a:gdLst/>
            <a:ahLst/>
            <a:cxnLst/>
            <a:rect r="r" b="b" t="t" l="l"/>
            <a:pathLst>
              <a:path h="6074082" w="13001379">
                <a:moveTo>
                  <a:pt x="0" y="0"/>
                </a:moveTo>
                <a:lnTo>
                  <a:pt x="13001379" y="0"/>
                </a:lnTo>
                <a:lnTo>
                  <a:pt x="13001379" y="6074082"/>
                </a:lnTo>
                <a:lnTo>
                  <a:pt x="0" y="60740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5183568" y="553372"/>
            <a:ext cx="2527323" cy="2527323"/>
          </a:xfrm>
          <a:custGeom>
            <a:avLst/>
            <a:gdLst/>
            <a:ahLst/>
            <a:cxnLst/>
            <a:rect r="r" b="b" t="t" l="l"/>
            <a:pathLst>
              <a:path h="2527323" w="2527323">
                <a:moveTo>
                  <a:pt x="0" y="0"/>
                </a:moveTo>
                <a:lnTo>
                  <a:pt x="2527323" y="0"/>
                </a:lnTo>
                <a:lnTo>
                  <a:pt x="2527323" y="2527323"/>
                </a:lnTo>
                <a:lnTo>
                  <a:pt x="0" y="252732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0818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rot="0">
            <a:off x="3865331" y="2267836"/>
            <a:ext cx="11239500" cy="7319433"/>
          </a:xfrm>
          <a:prstGeom prst="rect">
            <a:avLst/>
          </a:prstGeom>
          <a:solidFill>
            <a:srgbClr val="EBFDFF"/>
          </a:solidFill>
        </p:spPr>
      </p:sp>
      <p:sp>
        <p:nvSpPr>
          <p:cNvPr name="AutoShape 3" id="3"/>
          <p:cNvSpPr/>
          <p:nvPr/>
        </p:nvSpPr>
        <p:spPr>
          <a:xfrm rot="0">
            <a:off x="3524250" y="2591709"/>
            <a:ext cx="11239500" cy="6666591"/>
          </a:xfrm>
          <a:prstGeom prst="rect">
            <a:avLst/>
          </a:prstGeom>
          <a:solidFill>
            <a:srgbClr val="8CD5E1"/>
          </a:solid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682162" y="682162"/>
            <a:ext cx="950657" cy="950657"/>
          </a:xfrm>
          <a:custGeom>
            <a:avLst/>
            <a:gdLst/>
            <a:ahLst/>
            <a:cxnLst/>
            <a:rect r="r" b="b" t="t" l="l"/>
            <a:pathLst>
              <a:path h="950657" w="950657">
                <a:moveTo>
                  <a:pt x="0" y="0"/>
                </a:moveTo>
                <a:lnTo>
                  <a:pt x="950657" y="0"/>
                </a:lnTo>
                <a:lnTo>
                  <a:pt x="950657" y="950657"/>
                </a:lnTo>
                <a:lnTo>
                  <a:pt x="0" y="95065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1" r="0" b="-121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16835249" y="2591709"/>
            <a:ext cx="2280879" cy="2280879"/>
          </a:xfrm>
          <a:custGeom>
            <a:avLst/>
            <a:gdLst/>
            <a:ahLst/>
            <a:cxnLst/>
            <a:rect r="r" b="b" t="t" l="l"/>
            <a:pathLst>
              <a:path h="2280879" w="2280879">
                <a:moveTo>
                  <a:pt x="0" y="0"/>
                </a:moveTo>
                <a:lnTo>
                  <a:pt x="2280879" y="0"/>
                </a:lnTo>
                <a:lnTo>
                  <a:pt x="2280879" y="2280880"/>
                </a:lnTo>
                <a:lnTo>
                  <a:pt x="0" y="2280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1" r="0" b="-12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5400000">
            <a:off x="1028700" y="8708895"/>
            <a:ext cx="2280879" cy="2280879"/>
          </a:xfrm>
          <a:custGeom>
            <a:avLst/>
            <a:gdLst/>
            <a:ahLst/>
            <a:cxnLst/>
            <a:rect r="r" b="b" t="t" l="l"/>
            <a:pathLst>
              <a:path h="2280879" w="2280879">
                <a:moveTo>
                  <a:pt x="0" y="0"/>
                </a:moveTo>
                <a:lnTo>
                  <a:pt x="2280879" y="0"/>
                </a:lnTo>
                <a:lnTo>
                  <a:pt x="2280879" y="2280880"/>
                </a:lnTo>
                <a:lnTo>
                  <a:pt x="0" y="2280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1" r="0" b="-121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5400000">
            <a:off x="16079665" y="8957650"/>
            <a:ext cx="629619" cy="629619"/>
          </a:xfrm>
          <a:custGeom>
            <a:avLst/>
            <a:gdLst/>
            <a:ahLst/>
            <a:cxnLst/>
            <a:rect r="r" b="b" t="t" l="l"/>
            <a:pathLst>
              <a:path h="629619" w="629619">
                <a:moveTo>
                  <a:pt x="0" y="0"/>
                </a:moveTo>
                <a:lnTo>
                  <a:pt x="629619" y="0"/>
                </a:lnTo>
                <a:lnTo>
                  <a:pt x="629619" y="629619"/>
                </a:lnTo>
                <a:lnTo>
                  <a:pt x="0" y="629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1" r="0" b="-121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-5400000">
            <a:off x="2169140" y="3102530"/>
            <a:ext cx="629619" cy="629619"/>
          </a:xfrm>
          <a:custGeom>
            <a:avLst/>
            <a:gdLst/>
            <a:ahLst/>
            <a:cxnLst/>
            <a:rect r="r" b="b" t="t" l="l"/>
            <a:pathLst>
              <a:path h="629619" w="629619">
                <a:moveTo>
                  <a:pt x="0" y="0"/>
                </a:moveTo>
                <a:lnTo>
                  <a:pt x="629619" y="0"/>
                </a:lnTo>
                <a:lnTo>
                  <a:pt x="629619" y="629619"/>
                </a:lnTo>
                <a:lnTo>
                  <a:pt x="0" y="6296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-121" r="0" b="-12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617556" y="788132"/>
            <a:ext cx="13052888" cy="729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00"/>
              </a:lnSpc>
            </a:pPr>
            <a:r>
              <a:rPr lang="en-US" sz="4750">
                <a:solidFill>
                  <a:srgbClr val="EBFDFF"/>
                </a:solidFill>
                <a:latin typeface="Montserrat Semi-Bold Bold"/>
              </a:rPr>
              <a:t>КООРДИНАТОР РАБОТЫ НАВИГАТОРА 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5006100" y="2755381"/>
            <a:ext cx="8275801" cy="2117207"/>
          </a:xfrm>
          <a:custGeom>
            <a:avLst/>
            <a:gdLst/>
            <a:ahLst/>
            <a:cxnLst/>
            <a:rect r="r" b="b" t="t" l="l"/>
            <a:pathLst>
              <a:path h="2117207" w="8275801">
                <a:moveTo>
                  <a:pt x="0" y="0"/>
                </a:moveTo>
                <a:lnTo>
                  <a:pt x="8275800" y="0"/>
                </a:lnTo>
                <a:lnTo>
                  <a:pt x="8275800" y="2117208"/>
                </a:lnTo>
                <a:lnTo>
                  <a:pt x="0" y="21172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3865331" y="5441142"/>
            <a:ext cx="4813150" cy="2580640"/>
            <a:chOff x="0" y="0"/>
            <a:chExt cx="6417534" cy="3440853"/>
          </a:xfrm>
        </p:grpSpPr>
        <p:sp>
          <p:nvSpPr>
            <p:cNvPr name="TextBox 12" id="12"/>
            <p:cNvSpPr txBox="true"/>
            <p:nvPr/>
          </p:nvSpPr>
          <p:spPr>
            <a:xfrm rot="0">
              <a:off x="0" y="-19050"/>
              <a:ext cx="6417534" cy="5812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639"/>
                </a:lnSpc>
              </a:pPr>
              <a:r>
                <a:rPr lang="en-US" sz="2799" spc="83">
                  <a:solidFill>
                    <a:srgbClr val="05445E"/>
                  </a:solidFill>
                  <a:latin typeface="Montserrat Semi-Bold"/>
                </a:rPr>
                <a:t>rmc.pioner-samara.ru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0" y="1420283"/>
              <a:ext cx="6417534" cy="5812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639"/>
                </a:lnSpc>
              </a:pPr>
              <a:r>
                <a:rPr lang="en-US" sz="2799" spc="83">
                  <a:solidFill>
                    <a:srgbClr val="05445E"/>
                  </a:solidFill>
                  <a:latin typeface="Montserrat Semi-Bold"/>
                </a:rPr>
                <a:t>rmc63@yandex.ru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0" y="2859617"/>
              <a:ext cx="6417534" cy="581237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r">
                <a:lnSpc>
                  <a:spcPts val="3639"/>
                </a:lnSpc>
              </a:pPr>
              <a:r>
                <a:rPr lang="en-US" sz="2799" spc="83">
                  <a:solidFill>
                    <a:srgbClr val="05445E"/>
                  </a:solidFill>
                  <a:latin typeface="Montserrat Semi-Bold"/>
                </a:rPr>
                <a:t>8 (846) 332 37 80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673167" y="5453419"/>
            <a:ext cx="4813150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39"/>
              </a:lnSpc>
            </a:pPr>
            <a:r>
              <a:rPr lang="en-US" sz="2799" spc="83">
                <a:solidFill>
                  <a:srgbClr val="05445E"/>
                </a:solidFill>
                <a:latin typeface="Montserrat Semi-Bold"/>
              </a:rPr>
              <a:t>vk.com/rmc_63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9673167" y="6501592"/>
            <a:ext cx="4813150" cy="4406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>
              <a:lnSpc>
                <a:spcPts val="3639"/>
              </a:lnSpc>
            </a:pPr>
            <a:r>
              <a:rPr lang="en-US" sz="2799" spc="83">
                <a:solidFill>
                  <a:srgbClr val="05445E"/>
                </a:solidFill>
                <a:latin typeface="Montserrat Semi-Bold"/>
              </a:rPr>
              <a:t>t.me/rmc63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DAFvpnm0Pzo</dc:identifier>
  <dcterms:modified xsi:type="dcterms:W3CDTF">2011-08-01T06:04:30Z</dcterms:modified>
  <cp:revision>1</cp:revision>
  <dc:title>Навигатор для овз</dc:title>
</cp:coreProperties>
</file>