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9" r:id="rId3"/>
    <p:sldId id="280" r:id="rId4"/>
    <p:sldId id="288" r:id="rId5"/>
    <p:sldId id="279" r:id="rId6"/>
  </p:sldIdLst>
  <p:sldSz cx="13439775" cy="7559675"/>
  <p:notesSz cx="9874250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4800" autoAdjust="0"/>
  </p:normalViewPr>
  <p:slideViewPr>
    <p:cSldViewPr>
      <p:cViewPr>
        <p:scale>
          <a:sx n="71" d="100"/>
          <a:sy n="71" d="100"/>
        </p:scale>
        <p:origin x="-582" y="-31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9309" cy="341169"/>
          </a:xfrm>
          <a:prstGeom prst="rect">
            <a:avLst/>
          </a:prstGeom>
        </p:spPr>
        <p:txBody>
          <a:bodyPr vert="horz" lIns="72594" tIns="36297" rIns="72594" bIns="36297" rtlCol="0"/>
          <a:lstStyle>
            <a:lvl1pPr algn="l">
              <a:defRPr sz="10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2610" y="0"/>
            <a:ext cx="4279308" cy="341169"/>
          </a:xfrm>
          <a:prstGeom prst="rect">
            <a:avLst/>
          </a:prstGeom>
        </p:spPr>
        <p:txBody>
          <a:bodyPr vert="horz" lIns="72594" tIns="36297" rIns="72594" bIns="36297" rtlCol="0"/>
          <a:lstStyle>
            <a:lvl1pPr algn="r">
              <a:defRPr sz="1000"/>
            </a:lvl1pPr>
          </a:lstStyle>
          <a:p>
            <a:fld id="{40D8C2A9-6F0E-4848-8F36-B5F6172A1E3A}" type="datetimeFigureOut">
              <a:rPr lang="ru-RU" smtClean="0"/>
              <a:t>21.08.2019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98775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2594" tIns="36297" rIns="72594" bIns="3629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7892" y="3271792"/>
            <a:ext cx="7898467" cy="2676531"/>
          </a:xfrm>
          <a:prstGeom prst="rect">
            <a:avLst/>
          </a:prstGeom>
        </p:spPr>
        <p:txBody>
          <a:bodyPr vert="horz" lIns="72594" tIns="36297" rIns="72594" bIns="3629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507"/>
            <a:ext cx="4279309" cy="341168"/>
          </a:xfrm>
          <a:prstGeom prst="rect">
            <a:avLst/>
          </a:prstGeom>
        </p:spPr>
        <p:txBody>
          <a:bodyPr vert="horz" lIns="72594" tIns="36297" rIns="72594" bIns="36297" rtlCol="0" anchor="b"/>
          <a:lstStyle>
            <a:lvl1pPr algn="l">
              <a:defRPr sz="10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2610" y="6456507"/>
            <a:ext cx="4279308" cy="341168"/>
          </a:xfrm>
          <a:prstGeom prst="rect">
            <a:avLst/>
          </a:prstGeom>
        </p:spPr>
        <p:txBody>
          <a:bodyPr vert="horz" lIns="72594" tIns="36297" rIns="72594" bIns="36297" rtlCol="0" anchor="b"/>
          <a:lstStyle>
            <a:lvl1pPr algn="r">
              <a:defRPr sz="1000"/>
            </a:lvl1pPr>
          </a:lstStyle>
          <a:p>
            <a:fld id="{F8F9E7A5-3AC0-4205-814A-2DACF146CF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039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 txBox="1"/>
          <p:nvPr/>
        </p:nvSpPr>
        <p:spPr>
          <a:xfrm>
            <a:off x="2583151" y="2818999"/>
            <a:ext cx="9296400" cy="52937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Особенности </a:t>
            </a:r>
            <a:r>
              <a:rPr lang="ru-RU" sz="3600" b="1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реализации дополнительных общеобразовательных программ </a:t>
            </a:r>
            <a:endParaRPr lang="ru-RU" sz="3600" b="1" dirty="0" smtClean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36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3600" b="1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рамках целевой модели развития региональной системы ДОД </a:t>
            </a:r>
            <a:endParaRPr lang="ru-RU" sz="3600" b="1" dirty="0" smtClean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36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3600" b="1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Самарской </a:t>
            </a:r>
            <a:r>
              <a:rPr lang="ru-RU" sz="36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области</a:t>
            </a:r>
          </a:p>
          <a:p>
            <a:pPr algn="ctr"/>
            <a:endParaRPr lang="ru-RU" sz="3600" b="1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Самара,2019</a:t>
            </a:r>
            <a:endParaRPr lang="ru-RU" sz="2400" b="1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24" y="6217920"/>
            <a:ext cx="59436" cy="726948"/>
          </a:xfrm>
          <a:prstGeom prst="rect">
            <a:avLst/>
          </a:prstGeom>
        </p:spPr>
      </p:pic>
      <p:pic>
        <p:nvPicPr>
          <p:cNvPr id="7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5279"/>
            <a:ext cx="1534373" cy="760167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57F83F79-7D8B-443C-8D96-2FF458388F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8239" y="122237"/>
            <a:ext cx="3128113" cy="3080308"/>
          </a:xfrm>
          <a:prstGeom prst="rect">
            <a:avLst/>
          </a:prstGeom>
        </p:spPr>
      </p:pic>
      <p:pic>
        <p:nvPicPr>
          <p:cNvPr id="6" name="Picture 2" descr="C:\Users\ELENA\Desktop\РМЦ\Брендирование\лого Успех каждого ребенка белый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85" y="274637"/>
            <a:ext cx="850803" cy="168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5279"/>
            <a:ext cx="1534373" cy="7601673"/>
          </a:xfrm>
          <a:prstGeom prst="rect">
            <a:avLst/>
          </a:prstGeom>
        </p:spPr>
      </p:pic>
      <p:sp>
        <p:nvSpPr>
          <p:cNvPr id="3" name="text 1"/>
          <p:cNvSpPr txBox="1"/>
          <p:nvPr/>
        </p:nvSpPr>
        <p:spPr>
          <a:xfrm>
            <a:off x="2147887" y="274637"/>
            <a:ext cx="10515600" cy="6894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CC"/>
                </a:solidFill>
              </a:rPr>
              <a:t>ТИПОВЫЕ МОДЕЛИ РАЗВИТИЯ </a:t>
            </a:r>
          </a:p>
          <a:p>
            <a:pPr algn="ctr"/>
            <a:r>
              <a:rPr lang="ru-RU" sz="2400" b="1" dirty="0" smtClean="0">
                <a:solidFill>
                  <a:srgbClr val="0033CC"/>
                </a:solidFill>
              </a:rPr>
              <a:t>РЕГИОНАЛЬНЫХ СИСТЕМ ДОПОЛНИТЕЛЬНОГО  ОБРАЗОВАНИЯ ДЕТЕЙ:</a:t>
            </a:r>
          </a:p>
          <a:p>
            <a:pPr algn="ctr"/>
            <a:endParaRPr lang="ru-RU" sz="2400" b="1" dirty="0" smtClean="0">
              <a:solidFill>
                <a:srgbClr val="C00000"/>
              </a:solidFill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ru-RU" sz="2400" b="1" dirty="0" smtClean="0"/>
              <a:t>Типовая </a:t>
            </a:r>
            <a:r>
              <a:rPr lang="ru-RU" sz="2400" b="1" dirty="0"/>
              <a:t>модель реализации </a:t>
            </a:r>
            <a:r>
              <a:rPr lang="ru-RU" sz="2400" b="1" dirty="0">
                <a:solidFill>
                  <a:srgbClr val="C00000"/>
                </a:solidFill>
              </a:rPr>
              <a:t>модульных программ дополнительного образования детей </a:t>
            </a:r>
            <a:r>
              <a:rPr lang="ru-RU" sz="2400" b="1" dirty="0"/>
              <a:t>для сельской </a:t>
            </a:r>
            <a:r>
              <a:rPr lang="ru-RU" sz="2400" b="1" dirty="0" smtClean="0"/>
              <a:t>местности</a:t>
            </a:r>
          </a:p>
          <a:p>
            <a:pPr lvl="1"/>
            <a:endParaRPr lang="ru-RU" sz="1000" b="1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ru-RU" sz="2400" b="1" dirty="0"/>
              <a:t>Типовая модель реализации </a:t>
            </a:r>
            <a:r>
              <a:rPr lang="ru-RU" sz="2400" b="1" dirty="0">
                <a:solidFill>
                  <a:srgbClr val="C00000"/>
                </a:solidFill>
              </a:rPr>
              <a:t>программ вовлечения в систему дополнительного образования детей, оказавшихся в трудной жизненной </a:t>
            </a:r>
            <a:r>
              <a:rPr lang="ru-RU" sz="2400" b="1" dirty="0" smtClean="0">
                <a:solidFill>
                  <a:srgbClr val="C00000"/>
                </a:solidFill>
              </a:rPr>
              <a:t>ситуации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ru-RU" sz="1000" b="1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ru-RU" sz="2400" b="1" dirty="0"/>
              <a:t>Типовая модель реализации </a:t>
            </a:r>
            <a:r>
              <a:rPr lang="ru-RU" sz="2400" b="1" dirty="0">
                <a:solidFill>
                  <a:srgbClr val="C00000"/>
                </a:solidFill>
              </a:rPr>
              <a:t>программ дистанционных курсов</a:t>
            </a:r>
            <a:r>
              <a:rPr lang="ru-RU" sz="2400" b="1" dirty="0"/>
              <a:t> по дополнительным образовательным </a:t>
            </a:r>
            <a:r>
              <a:rPr lang="ru-RU" sz="2400" b="1" dirty="0" smtClean="0"/>
              <a:t>программам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ru-RU" sz="1000" b="1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ru-RU" sz="2400" b="1" dirty="0"/>
              <a:t>Типовая модель реализации </a:t>
            </a:r>
            <a:r>
              <a:rPr lang="ru-RU" sz="2400" b="1" dirty="0">
                <a:solidFill>
                  <a:srgbClr val="C00000"/>
                </a:solidFill>
              </a:rPr>
              <a:t>программ для организации летнего отдыха и заочных </a:t>
            </a:r>
            <a:r>
              <a:rPr lang="ru-RU" sz="2400" b="1" dirty="0" smtClean="0">
                <a:solidFill>
                  <a:srgbClr val="C00000"/>
                </a:solidFill>
              </a:rPr>
              <a:t>школ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ru-RU" sz="1000" b="1" dirty="0" smtClean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ru-RU" sz="2400" b="1" dirty="0" smtClean="0"/>
              <a:t>Типовая </a:t>
            </a:r>
            <a:r>
              <a:rPr lang="ru-RU" sz="2400" b="1" dirty="0"/>
              <a:t>модель реализации </a:t>
            </a:r>
            <a:r>
              <a:rPr lang="ru-RU" sz="2400" b="1" dirty="0">
                <a:solidFill>
                  <a:srgbClr val="C00000"/>
                </a:solidFill>
              </a:rPr>
              <a:t>разноуровневых программ дополнительного образования </a:t>
            </a:r>
            <a:r>
              <a:rPr lang="ru-RU" sz="2400" b="1" dirty="0" smtClean="0">
                <a:solidFill>
                  <a:srgbClr val="C00000"/>
                </a:solidFill>
              </a:rPr>
              <a:t>детей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ru-RU" sz="1000" b="1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ru-RU" sz="2400" b="1" dirty="0"/>
              <a:t>Типовая модель создания </a:t>
            </a:r>
            <a:r>
              <a:rPr lang="ru-RU" sz="2400" b="1" dirty="0">
                <a:solidFill>
                  <a:srgbClr val="C00000"/>
                </a:solidFill>
              </a:rPr>
              <a:t>банка эффективных практик реализации дополнительных образовательных программ</a:t>
            </a:r>
          </a:p>
          <a:p>
            <a:pPr fontAlgn="base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ELENA\Desktop\РМЦ\Брендирование\лого Успех каждого ребенка бел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85" y="274637"/>
            <a:ext cx="850803" cy="168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3544BA1-B2B9-4729-A756-BB5D4B21C7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24" y="2484436"/>
            <a:ext cx="1419863" cy="1397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99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5279"/>
            <a:ext cx="1534373" cy="7601673"/>
          </a:xfrm>
          <a:prstGeom prst="rect">
            <a:avLst/>
          </a:prstGeom>
        </p:spPr>
      </p:pic>
      <p:sp>
        <p:nvSpPr>
          <p:cNvPr id="2" name="text 1"/>
          <p:cNvSpPr txBox="1"/>
          <p:nvPr/>
        </p:nvSpPr>
        <p:spPr>
          <a:xfrm>
            <a:off x="1537576" y="376872"/>
            <a:ext cx="11735509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 fontAlgn="base"/>
            <a:r>
              <a:rPr lang="ru-RU" sz="2400" b="1" dirty="0">
                <a:solidFill>
                  <a:srgbClr val="0033CC"/>
                </a:solidFill>
              </a:rPr>
              <a:t>По результатам областного мониторинга состояния программного обеспечения системы дополнительного образования </a:t>
            </a:r>
            <a:r>
              <a:rPr lang="ru-RU" sz="2400" b="1" dirty="0" smtClean="0">
                <a:solidFill>
                  <a:srgbClr val="0033CC"/>
                </a:solidFill>
              </a:rPr>
              <a:t>детей  (по июнь 2019 г.)</a:t>
            </a:r>
            <a:endParaRPr lang="ru-RU" sz="2400" b="1" dirty="0">
              <a:solidFill>
                <a:srgbClr val="0033C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C:\Users\ELENA\Desktop\РМЦ\Брендирование\лого Успех каждого ребенка бел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85" y="274637"/>
            <a:ext cx="850803" cy="168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645168B-359D-4C85-BABC-BD2D0638F5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2502018"/>
            <a:ext cx="1462086" cy="1439286"/>
          </a:xfrm>
          <a:prstGeom prst="rect">
            <a:avLst/>
          </a:prstGeom>
        </p:spPr>
      </p:pic>
      <p:pic>
        <p:nvPicPr>
          <p:cNvPr id="10" name="Рисунок 9"/>
          <p:cNvPicPr/>
          <p:nvPr/>
        </p:nvPicPr>
        <p:blipFill>
          <a:blip r:embed="rId5"/>
          <a:stretch>
            <a:fillRect/>
          </a:stretch>
        </p:blipFill>
        <p:spPr>
          <a:xfrm>
            <a:off x="1995487" y="1341437"/>
            <a:ext cx="108966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51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5279"/>
            <a:ext cx="1534373" cy="7601673"/>
          </a:xfrm>
          <a:prstGeom prst="rect">
            <a:avLst/>
          </a:prstGeom>
        </p:spPr>
      </p:pic>
      <p:pic>
        <p:nvPicPr>
          <p:cNvPr id="5" name="Picture 2" descr="C:\Users\ELENA\Desktop\РМЦ\Брендирование\лого Успех каждого ребенка белый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785" y="274637"/>
            <a:ext cx="850803" cy="168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60" y="2636837"/>
            <a:ext cx="1518314" cy="1494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1"/>
          <p:cNvSpPr txBox="1"/>
          <p:nvPr/>
        </p:nvSpPr>
        <p:spPr>
          <a:xfrm>
            <a:off x="1513219" y="0"/>
            <a:ext cx="11378868" cy="16004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/>
            <a:endParaRPr lang="ru-RU" sz="2400" dirty="0" smtClean="0"/>
          </a:p>
          <a:p>
            <a:pPr algn="ctr"/>
            <a:r>
              <a:rPr lang="ru-RU" sz="2400" b="1" dirty="0">
                <a:solidFill>
                  <a:srgbClr val="0033CC"/>
                </a:solidFill>
              </a:rPr>
              <a:t>П</a:t>
            </a:r>
            <a:r>
              <a:rPr lang="ru-RU" sz="2400" b="1" dirty="0" smtClean="0">
                <a:solidFill>
                  <a:srgbClr val="0033CC"/>
                </a:solidFill>
              </a:rPr>
              <a:t>РИМЕР </a:t>
            </a:r>
            <a:r>
              <a:rPr lang="ru-RU" sz="2400" b="1" dirty="0" smtClean="0">
                <a:solidFill>
                  <a:srgbClr val="0033CC"/>
                </a:solidFill>
              </a:rPr>
              <a:t>УЧЕБНОГО ПЛАНА </a:t>
            </a:r>
            <a:r>
              <a:rPr lang="ru-RU" sz="3200" b="1" dirty="0" smtClean="0">
                <a:solidFill>
                  <a:srgbClr val="0033CC"/>
                </a:solidFill>
              </a:rPr>
              <a:t>ДОП</a:t>
            </a:r>
          </a:p>
          <a:p>
            <a:pPr algn="ctr"/>
            <a:r>
              <a:rPr lang="ru-RU" sz="2400" b="1" dirty="0" smtClean="0"/>
              <a:t>туристско-краеведческой </a:t>
            </a:r>
            <a:r>
              <a:rPr lang="ru-RU" sz="2400" b="1" dirty="0"/>
              <a:t>направленности (</a:t>
            </a:r>
            <a:r>
              <a:rPr lang="ru-RU" sz="2400" b="1" dirty="0" err="1"/>
              <a:t>разноуровневой</a:t>
            </a:r>
            <a:r>
              <a:rPr lang="ru-RU" sz="2400" b="1" dirty="0"/>
              <a:t>), </a:t>
            </a:r>
            <a:endParaRPr lang="ru-RU" sz="2400" b="1" dirty="0" smtClean="0"/>
          </a:p>
          <a:p>
            <a:pPr algn="ctr"/>
            <a:r>
              <a:rPr lang="ru-RU" sz="2400" b="1" dirty="0" smtClean="0"/>
              <a:t>основанной </a:t>
            </a:r>
            <a:r>
              <a:rPr lang="ru-RU" sz="2400" b="1" dirty="0"/>
              <a:t>на модульном принципе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077208"/>
              </p:ext>
            </p:extLst>
          </p:nvPr>
        </p:nvGraphicFramePr>
        <p:xfrm>
          <a:off x="1995485" y="1646237"/>
          <a:ext cx="11135578" cy="58179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3203"/>
                <a:gridCol w="1527895"/>
                <a:gridCol w="1543488"/>
                <a:gridCol w="880050"/>
                <a:gridCol w="880050"/>
                <a:gridCol w="879015"/>
                <a:gridCol w="880050"/>
                <a:gridCol w="880050"/>
                <a:gridCol w="732168"/>
                <a:gridCol w="733203"/>
                <a:gridCol w="733203"/>
                <a:gridCol w="733203"/>
              </a:tblGrid>
              <a:tr h="276602">
                <a:tc rowSpan="3"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№ п/п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67945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Модули (по выбору)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64135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Формы аттестации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marL="132905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Количество часов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930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25273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Стартовый (ознакомительный) уровень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Базовый уровень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Продвинутый уровень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43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6446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всего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теория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практ.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4465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всего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теория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effectLst/>
                        </a:rPr>
                        <a:t>практ</a:t>
                      </a:r>
                      <a:r>
                        <a:rPr lang="ru-RU" sz="1800" b="1" dirty="0">
                          <a:effectLst/>
                        </a:rPr>
                        <a:t>.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6477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всего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теория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практ.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36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1.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Туризм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Зачеты </a:t>
                      </a:r>
                      <a:r>
                        <a:rPr lang="ru-RU" sz="1800" b="1" dirty="0">
                          <a:effectLst/>
                        </a:rPr>
                        <a:t>Соревнования</a:t>
                      </a:r>
                    </a:p>
                    <a:p>
                      <a:pPr marL="3175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Нормативы </a:t>
                      </a:r>
                      <a:r>
                        <a:rPr lang="ru-RU" sz="1800" b="1" dirty="0">
                          <a:effectLst/>
                        </a:rPr>
                        <a:t>Судейство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108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36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72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216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48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168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216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48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168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725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1.1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Спортивный туризм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725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1.2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Пешеходный туризм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9229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1.3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Велотуризм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725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2.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Краеведение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</a:rPr>
                        <a:t>Педагог</a:t>
                      </a:r>
                      <a:endParaRPr lang="ru-RU" sz="1800" b="1" dirty="0">
                        <a:effectLst/>
                      </a:endParaRP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наблюдения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Защита проекта</a:t>
                      </a:r>
                    </a:p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Тестирование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108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36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72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216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48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168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216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48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168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725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2.1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Географы-краеведы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725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2.2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Историки-краеведы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8725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2.3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Этнографы-краеведы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363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ИТОГО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108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36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72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216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48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168</a:t>
                      </a:r>
                      <a:endParaRPr lang="ru-RU" sz="1800" b="1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216</a:t>
                      </a:r>
                      <a:endParaRPr lang="ru-RU" sz="1800" b="1" dirty="0">
                        <a:solidFill>
                          <a:srgbClr val="C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48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168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5400" marR="254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717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1" y="-35279"/>
            <a:ext cx="1534373" cy="7601673"/>
            <a:chOff x="1" y="-35279"/>
            <a:chExt cx="1534373" cy="7601673"/>
          </a:xfrm>
        </p:grpSpPr>
        <p:pic>
          <p:nvPicPr>
            <p:cNvPr id="6" name="Image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-35279"/>
              <a:ext cx="1534373" cy="7601673"/>
            </a:xfrm>
            <a:prstGeom prst="rect">
              <a:avLst/>
            </a:prstGeom>
          </p:spPr>
        </p:pic>
        <p:pic>
          <p:nvPicPr>
            <p:cNvPr id="5" name="Picture 2" descr="C:\Users\ELENA\Desktop\РМЦ\Брендирование\лого Успех каждого ребенка белый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85" y="274637"/>
              <a:ext cx="850803" cy="16817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15" y="2408237"/>
              <a:ext cx="1449571" cy="14267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9" name="TextBox 8"/>
          <p:cNvSpPr txBox="1"/>
          <p:nvPr/>
        </p:nvSpPr>
        <p:spPr>
          <a:xfrm>
            <a:off x="3748087" y="2657561"/>
            <a:ext cx="823655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 smtClean="0">
                <a:solidFill>
                  <a:srgbClr val="C00000"/>
                </a:solidFill>
              </a:rPr>
              <a:t>Спасибо за внимание!</a:t>
            </a:r>
            <a:endParaRPr lang="ru-RU" sz="6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70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1470</TotalTime>
  <Words>215</Words>
  <Application>Microsoft Office PowerPoint</Application>
  <PresentationFormat>Произвольный</PresentationFormat>
  <Paragraphs>152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</dc:creator>
  <cp:lastModifiedBy>Журавлева</cp:lastModifiedBy>
  <cp:revision>81</cp:revision>
  <cp:lastPrinted>2019-07-09T13:09:48Z</cp:lastPrinted>
  <dcterms:created xsi:type="dcterms:W3CDTF">2019-01-24T01:49:50Z</dcterms:created>
  <dcterms:modified xsi:type="dcterms:W3CDTF">2019-08-21T08:53:52Z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2019-01-24T00:00:00Z</vt:filetime>
  </property>
  <property fmtid="{D5CDD505-2E9C-101B-9397-08002B2CF9AE}" pid="3" name="LastSaved">
    <vt:filetime>2019-01-24T00:00:00Z</vt:filetime>
  </property>
</Properties>
</file>