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9"/>
  </p:notesMasterIdLst>
  <p:sldIdLst>
    <p:sldId id="267" r:id="rId2"/>
    <p:sldId id="312" r:id="rId3"/>
    <p:sldId id="316" r:id="rId4"/>
    <p:sldId id="319" r:id="rId5"/>
    <p:sldId id="317" r:id="rId6"/>
    <p:sldId id="320" r:id="rId7"/>
    <p:sldId id="278" r:id="rId8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>
        <p:scale>
          <a:sx n="100" d="100"/>
          <a:sy n="100" d="100"/>
        </p:scale>
        <p:origin x="-1944" y="-85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B0B902A-DDD1-488B-8825-5A17FEB61B5C}" type="doc">
      <dgm:prSet loTypeId="urn:microsoft.com/office/officeart/2005/8/layout/vList2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271D8EF7-4BE2-4A41-B7E5-95B7995473EA}">
      <dgm:prSet custT="1"/>
      <dgm:spPr>
        <a:ln w="12700">
          <a:solidFill>
            <a:srgbClr val="0070C0"/>
          </a:solidFill>
        </a:ln>
      </dgm:spPr>
      <dgm:t>
        <a:bodyPr/>
        <a:lstStyle/>
        <a:p>
          <a:pPr marL="180000" algn="l" rtl="0"/>
          <a:r>
            <a:rPr lang="ru-RU" sz="1050" b="1" smtClean="0">
              <a:solidFill>
                <a:srgbClr val="0070C0"/>
              </a:solidFill>
            </a:rPr>
            <a:t>ЭКСПЕРТЫ</a:t>
          </a:r>
          <a:r>
            <a:rPr lang="ru-RU" sz="1050" b="1" smtClean="0"/>
            <a:t> по направлениям</a:t>
          </a:r>
          <a:endParaRPr lang="ru-RU" sz="1050" b="1" dirty="0"/>
        </a:p>
      </dgm:t>
    </dgm:pt>
    <dgm:pt modelId="{0BD1F5CA-3688-416B-A3CE-8E6914BF02A4}" type="parTrans" cxnId="{5D888E53-BE0B-4AF8-9789-13569B78A124}">
      <dgm:prSet/>
      <dgm:spPr/>
      <dgm:t>
        <a:bodyPr/>
        <a:lstStyle/>
        <a:p>
          <a:pPr marL="180000" algn="l"/>
          <a:endParaRPr lang="ru-RU" sz="1050" b="1"/>
        </a:p>
      </dgm:t>
    </dgm:pt>
    <dgm:pt modelId="{1F748B9F-4108-4524-BB6E-D9A2F0874B53}" type="sibTrans" cxnId="{5D888E53-BE0B-4AF8-9789-13569B78A124}">
      <dgm:prSet/>
      <dgm:spPr/>
      <dgm:t>
        <a:bodyPr/>
        <a:lstStyle/>
        <a:p>
          <a:pPr marL="180000" algn="l"/>
          <a:endParaRPr lang="ru-RU" sz="1050" b="1"/>
        </a:p>
      </dgm:t>
    </dgm:pt>
    <dgm:pt modelId="{E90BA829-4582-48AA-AF4A-40F4144EDA95}">
      <dgm:prSet custT="1"/>
      <dgm:spPr>
        <a:ln w="12700">
          <a:solidFill>
            <a:srgbClr val="0070C0"/>
          </a:solidFill>
        </a:ln>
      </dgm:spPr>
      <dgm:t>
        <a:bodyPr/>
        <a:lstStyle/>
        <a:p>
          <a:pPr marL="180000" algn="l" rtl="0"/>
          <a:r>
            <a:rPr lang="ru-RU" sz="1050" b="1" smtClean="0">
              <a:solidFill>
                <a:srgbClr val="0070C0"/>
              </a:solidFill>
            </a:rPr>
            <a:t>НАСТАВНИКИ</a:t>
          </a:r>
          <a:endParaRPr lang="ru-RU" sz="1050" b="1" dirty="0">
            <a:solidFill>
              <a:srgbClr val="0070C0"/>
            </a:solidFill>
          </a:endParaRPr>
        </a:p>
      </dgm:t>
    </dgm:pt>
    <dgm:pt modelId="{4555AF42-4636-4D8C-901D-DF3E21C85C25}" type="parTrans" cxnId="{2EFD3603-8356-4E73-A972-55599EA3EDD1}">
      <dgm:prSet/>
      <dgm:spPr/>
      <dgm:t>
        <a:bodyPr/>
        <a:lstStyle/>
        <a:p>
          <a:pPr marL="180000" algn="l"/>
          <a:endParaRPr lang="ru-RU" sz="1050" b="1"/>
        </a:p>
      </dgm:t>
    </dgm:pt>
    <dgm:pt modelId="{9A552708-D50E-4056-83D9-CB8C6EF755D3}" type="sibTrans" cxnId="{2EFD3603-8356-4E73-A972-55599EA3EDD1}">
      <dgm:prSet/>
      <dgm:spPr/>
      <dgm:t>
        <a:bodyPr/>
        <a:lstStyle/>
        <a:p>
          <a:pPr marL="180000" algn="l"/>
          <a:endParaRPr lang="ru-RU" sz="1050" b="1"/>
        </a:p>
      </dgm:t>
    </dgm:pt>
    <dgm:pt modelId="{C6FA2666-0033-4119-B5D9-021C76345DFF}">
      <dgm:prSet custT="1"/>
      <dgm:spPr>
        <a:ln w="12700">
          <a:solidFill>
            <a:srgbClr val="0070C0"/>
          </a:solidFill>
        </a:ln>
      </dgm:spPr>
      <dgm:t>
        <a:bodyPr/>
        <a:lstStyle/>
        <a:p>
          <a:pPr marL="180000" algn="l" rtl="0"/>
          <a:r>
            <a:rPr lang="ru-RU" sz="1050" b="1" smtClean="0">
              <a:solidFill>
                <a:srgbClr val="0070C0"/>
              </a:solidFill>
            </a:rPr>
            <a:t>УЧАСТНИКИ</a:t>
          </a:r>
          <a:r>
            <a:rPr lang="ru-RU" sz="1050" b="1" smtClean="0"/>
            <a:t> творческих рабочих групп и методических объединений по темам </a:t>
          </a:r>
          <a:endParaRPr lang="ru-RU" sz="1050" b="1" dirty="0"/>
        </a:p>
      </dgm:t>
    </dgm:pt>
    <dgm:pt modelId="{7C339492-E60A-4CAA-8424-F70A9780E92F}" type="parTrans" cxnId="{423CF989-04D6-492D-B3D1-6A3FE59D0DCF}">
      <dgm:prSet/>
      <dgm:spPr/>
      <dgm:t>
        <a:bodyPr/>
        <a:lstStyle/>
        <a:p>
          <a:pPr marL="180000" algn="l"/>
          <a:endParaRPr lang="ru-RU" sz="1050" b="1"/>
        </a:p>
      </dgm:t>
    </dgm:pt>
    <dgm:pt modelId="{8CB93289-1AFE-4780-86EA-3676BA384AD4}" type="sibTrans" cxnId="{423CF989-04D6-492D-B3D1-6A3FE59D0DCF}">
      <dgm:prSet/>
      <dgm:spPr/>
      <dgm:t>
        <a:bodyPr/>
        <a:lstStyle/>
        <a:p>
          <a:pPr marL="180000" algn="l"/>
          <a:endParaRPr lang="ru-RU" sz="1050" b="1"/>
        </a:p>
      </dgm:t>
    </dgm:pt>
    <dgm:pt modelId="{850FA4C1-94E5-45CD-81E8-CF9D0CAFEBE1}">
      <dgm:prSet custT="1"/>
      <dgm:spPr>
        <a:ln w="12700">
          <a:solidFill>
            <a:srgbClr val="0070C0"/>
          </a:solidFill>
        </a:ln>
      </dgm:spPr>
      <dgm:t>
        <a:bodyPr/>
        <a:lstStyle/>
        <a:p>
          <a:pPr marL="180000" algn="l" rtl="0"/>
          <a:r>
            <a:rPr lang="ru-RU" sz="1050" b="1" smtClean="0">
              <a:solidFill>
                <a:srgbClr val="0070C0"/>
              </a:solidFill>
            </a:rPr>
            <a:t>РУКОВОДИТЕЛИ</a:t>
          </a:r>
          <a:r>
            <a:rPr lang="ru-RU" sz="1050" b="1" smtClean="0"/>
            <a:t> городских мероприятий, проектов и программ</a:t>
          </a:r>
          <a:endParaRPr lang="ru-RU" sz="1050" b="1" dirty="0"/>
        </a:p>
      </dgm:t>
    </dgm:pt>
    <dgm:pt modelId="{12A1079B-E506-4A38-BA6D-D8F29A5BB5DB}" type="parTrans" cxnId="{12F4A793-1474-4CAE-B65F-C8A30EA6CED4}">
      <dgm:prSet/>
      <dgm:spPr/>
      <dgm:t>
        <a:bodyPr/>
        <a:lstStyle/>
        <a:p>
          <a:pPr marL="180000" algn="l"/>
          <a:endParaRPr lang="ru-RU" sz="1050" b="1"/>
        </a:p>
      </dgm:t>
    </dgm:pt>
    <dgm:pt modelId="{042304AD-405D-4B8E-A002-6B4FDA546A34}" type="sibTrans" cxnId="{12F4A793-1474-4CAE-B65F-C8A30EA6CED4}">
      <dgm:prSet/>
      <dgm:spPr/>
      <dgm:t>
        <a:bodyPr/>
        <a:lstStyle/>
        <a:p>
          <a:pPr marL="180000" algn="l"/>
          <a:endParaRPr lang="ru-RU" sz="1050" b="1"/>
        </a:p>
      </dgm:t>
    </dgm:pt>
    <dgm:pt modelId="{AAB90DCA-179D-4465-BCC0-1BB0F785A2CA}">
      <dgm:prSet custT="1"/>
      <dgm:spPr>
        <a:ln w="12700">
          <a:solidFill>
            <a:srgbClr val="0070C0"/>
          </a:solidFill>
        </a:ln>
      </dgm:spPr>
      <dgm:t>
        <a:bodyPr/>
        <a:lstStyle/>
        <a:p>
          <a:pPr marL="180000" algn="l" rtl="0"/>
          <a:r>
            <a:rPr lang="ru-RU" sz="1050" b="1" smtClean="0">
              <a:solidFill>
                <a:srgbClr val="0070C0"/>
              </a:solidFill>
            </a:rPr>
            <a:t>ИНИЦИАТОРЫ</a:t>
          </a:r>
          <a:r>
            <a:rPr lang="ru-RU" sz="1050" b="1" smtClean="0"/>
            <a:t> проектов развития объединения,  учреждения, в том числе с привлечением внебюджетных ресурсов и грантов</a:t>
          </a:r>
          <a:endParaRPr lang="ru-RU" sz="1050" b="1" dirty="0"/>
        </a:p>
      </dgm:t>
    </dgm:pt>
    <dgm:pt modelId="{D6DD8755-FFAC-4933-A597-4BCEC954048D}" type="parTrans" cxnId="{E05F822B-0F87-4EC5-9E08-359759F16726}">
      <dgm:prSet/>
      <dgm:spPr/>
      <dgm:t>
        <a:bodyPr/>
        <a:lstStyle/>
        <a:p>
          <a:pPr marL="180000" algn="l"/>
          <a:endParaRPr lang="ru-RU" sz="1050" b="1"/>
        </a:p>
      </dgm:t>
    </dgm:pt>
    <dgm:pt modelId="{FED5972A-E1D4-4E23-9A78-1A687FD7F4BC}" type="sibTrans" cxnId="{E05F822B-0F87-4EC5-9E08-359759F16726}">
      <dgm:prSet/>
      <dgm:spPr/>
      <dgm:t>
        <a:bodyPr/>
        <a:lstStyle/>
        <a:p>
          <a:pPr marL="180000" algn="l"/>
          <a:endParaRPr lang="ru-RU" sz="1050" b="1"/>
        </a:p>
      </dgm:t>
    </dgm:pt>
    <dgm:pt modelId="{4D853711-6BF6-45E4-BB0B-27D050676DE3}">
      <dgm:prSet custT="1"/>
      <dgm:spPr>
        <a:ln w="12700">
          <a:solidFill>
            <a:srgbClr val="0070C0"/>
          </a:solidFill>
        </a:ln>
      </dgm:spPr>
      <dgm:t>
        <a:bodyPr/>
        <a:lstStyle/>
        <a:p>
          <a:pPr marL="180000" algn="l" rtl="0"/>
          <a:r>
            <a:rPr lang="ru-RU" sz="1050" b="1" smtClean="0">
              <a:solidFill>
                <a:srgbClr val="0070C0"/>
              </a:solidFill>
            </a:rPr>
            <a:t>ПРИЗНАННЫЕ ОБЩЕСТВЕННОСТЬЮ ЛИДЕРЫ </a:t>
          </a:r>
          <a:r>
            <a:rPr lang="ru-RU" sz="1050" b="1" smtClean="0"/>
            <a:t>в объединениях дополнительного образования</a:t>
          </a:r>
          <a:endParaRPr lang="ru-RU" sz="1050" b="1" dirty="0"/>
        </a:p>
      </dgm:t>
    </dgm:pt>
    <dgm:pt modelId="{64195059-8F91-4F49-8F4B-45E860481CAF}" type="parTrans" cxnId="{38CD1822-3D41-4E22-933B-961CC0E1AA70}">
      <dgm:prSet/>
      <dgm:spPr/>
      <dgm:t>
        <a:bodyPr/>
        <a:lstStyle/>
        <a:p>
          <a:pPr marL="180000" algn="l"/>
          <a:endParaRPr lang="ru-RU" sz="1050" b="1"/>
        </a:p>
      </dgm:t>
    </dgm:pt>
    <dgm:pt modelId="{8668A999-307F-4021-B188-AD4FAF3DDC09}" type="sibTrans" cxnId="{38CD1822-3D41-4E22-933B-961CC0E1AA70}">
      <dgm:prSet/>
      <dgm:spPr/>
      <dgm:t>
        <a:bodyPr/>
        <a:lstStyle/>
        <a:p>
          <a:pPr marL="180000" algn="l"/>
          <a:endParaRPr lang="ru-RU" sz="1050" b="1"/>
        </a:p>
      </dgm:t>
    </dgm:pt>
    <dgm:pt modelId="{853BE7DE-844B-4F6E-A343-2BB61A98F041}" type="pres">
      <dgm:prSet presAssocID="{0B0B902A-DDD1-488B-8825-5A17FEB61B5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0419FCB-9B6C-46AF-8724-C546B29648D1}" type="pres">
      <dgm:prSet presAssocID="{271D8EF7-4BE2-4A41-B7E5-95B7995473EA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42695D-1F94-490B-85E2-D6BC36B4AAAF}" type="pres">
      <dgm:prSet presAssocID="{1F748B9F-4108-4524-BB6E-D9A2F0874B53}" presName="spacer" presStyleCnt="0"/>
      <dgm:spPr/>
    </dgm:pt>
    <dgm:pt modelId="{EBF39E70-2313-420E-B60C-853D9ACFECDA}" type="pres">
      <dgm:prSet presAssocID="{E90BA829-4582-48AA-AF4A-40F4144EDA95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C60B32-613E-4D66-99FB-ECA43575E871}" type="pres">
      <dgm:prSet presAssocID="{9A552708-D50E-4056-83D9-CB8C6EF755D3}" presName="spacer" presStyleCnt="0"/>
      <dgm:spPr/>
    </dgm:pt>
    <dgm:pt modelId="{8272A544-6694-4AD1-B849-2F996B1BE365}" type="pres">
      <dgm:prSet presAssocID="{C6FA2666-0033-4119-B5D9-021C76345DFF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893F3B-BD1D-4F01-A50C-1A1F989E1256}" type="pres">
      <dgm:prSet presAssocID="{8CB93289-1AFE-4780-86EA-3676BA384AD4}" presName="spacer" presStyleCnt="0"/>
      <dgm:spPr/>
    </dgm:pt>
    <dgm:pt modelId="{A56102B3-8B37-437D-B880-4EB2CF03295A}" type="pres">
      <dgm:prSet presAssocID="{850FA4C1-94E5-45CD-81E8-CF9D0CAFEBE1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FBDB30-A1F6-40FE-A82F-EA771794070D}" type="pres">
      <dgm:prSet presAssocID="{042304AD-405D-4B8E-A002-6B4FDA546A34}" presName="spacer" presStyleCnt="0"/>
      <dgm:spPr/>
    </dgm:pt>
    <dgm:pt modelId="{6175B0F4-588B-41C9-A541-D1056186F8A8}" type="pres">
      <dgm:prSet presAssocID="{AAB90DCA-179D-4465-BCC0-1BB0F785A2CA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464984-D455-4D14-A3FF-F2ADBEE7E77C}" type="pres">
      <dgm:prSet presAssocID="{FED5972A-E1D4-4E23-9A78-1A687FD7F4BC}" presName="spacer" presStyleCnt="0"/>
      <dgm:spPr/>
    </dgm:pt>
    <dgm:pt modelId="{A7D7B20B-9993-43F3-A865-0EA31546F035}" type="pres">
      <dgm:prSet presAssocID="{4D853711-6BF6-45E4-BB0B-27D050676DE3}" presName="parentText" presStyleLbl="node1" presStyleIdx="5" presStyleCnt="6" custLinFactY="1294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34F0148-054D-47B8-9027-3740E1A5B974}" type="presOf" srcId="{271D8EF7-4BE2-4A41-B7E5-95B7995473EA}" destId="{50419FCB-9B6C-46AF-8724-C546B29648D1}" srcOrd="0" destOrd="0" presId="urn:microsoft.com/office/officeart/2005/8/layout/vList2"/>
    <dgm:cxn modelId="{5D888E53-BE0B-4AF8-9789-13569B78A124}" srcId="{0B0B902A-DDD1-488B-8825-5A17FEB61B5C}" destId="{271D8EF7-4BE2-4A41-B7E5-95B7995473EA}" srcOrd="0" destOrd="0" parTransId="{0BD1F5CA-3688-416B-A3CE-8E6914BF02A4}" sibTransId="{1F748B9F-4108-4524-BB6E-D9A2F0874B53}"/>
    <dgm:cxn modelId="{423CF989-04D6-492D-B3D1-6A3FE59D0DCF}" srcId="{0B0B902A-DDD1-488B-8825-5A17FEB61B5C}" destId="{C6FA2666-0033-4119-B5D9-021C76345DFF}" srcOrd="2" destOrd="0" parTransId="{7C339492-E60A-4CAA-8424-F70A9780E92F}" sibTransId="{8CB93289-1AFE-4780-86EA-3676BA384AD4}"/>
    <dgm:cxn modelId="{2244D25C-4FFA-4DD8-8401-4C992BB20E9C}" type="presOf" srcId="{C6FA2666-0033-4119-B5D9-021C76345DFF}" destId="{8272A544-6694-4AD1-B849-2F996B1BE365}" srcOrd="0" destOrd="0" presId="urn:microsoft.com/office/officeart/2005/8/layout/vList2"/>
    <dgm:cxn modelId="{94A162FD-A967-4A5B-BB5C-735A5A039ED3}" type="presOf" srcId="{0B0B902A-DDD1-488B-8825-5A17FEB61B5C}" destId="{853BE7DE-844B-4F6E-A343-2BB61A98F041}" srcOrd="0" destOrd="0" presId="urn:microsoft.com/office/officeart/2005/8/layout/vList2"/>
    <dgm:cxn modelId="{38CD1822-3D41-4E22-933B-961CC0E1AA70}" srcId="{0B0B902A-DDD1-488B-8825-5A17FEB61B5C}" destId="{4D853711-6BF6-45E4-BB0B-27D050676DE3}" srcOrd="5" destOrd="0" parTransId="{64195059-8F91-4F49-8F4B-45E860481CAF}" sibTransId="{8668A999-307F-4021-B188-AD4FAF3DDC09}"/>
    <dgm:cxn modelId="{57C7A227-21D2-425F-8DEA-119DCB70FB49}" type="presOf" srcId="{850FA4C1-94E5-45CD-81E8-CF9D0CAFEBE1}" destId="{A56102B3-8B37-437D-B880-4EB2CF03295A}" srcOrd="0" destOrd="0" presId="urn:microsoft.com/office/officeart/2005/8/layout/vList2"/>
    <dgm:cxn modelId="{12F4A793-1474-4CAE-B65F-C8A30EA6CED4}" srcId="{0B0B902A-DDD1-488B-8825-5A17FEB61B5C}" destId="{850FA4C1-94E5-45CD-81E8-CF9D0CAFEBE1}" srcOrd="3" destOrd="0" parTransId="{12A1079B-E506-4A38-BA6D-D8F29A5BB5DB}" sibTransId="{042304AD-405D-4B8E-A002-6B4FDA546A34}"/>
    <dgm:cxn modelId="{2EFD3603-8356-4E73-A972-55599EA3EDD1}" srcId="{0B0B902A-DDD1-488B-8825-5A17FEB61B5C}" destId="{E90BA829-4582-48AA-AF4A-40F4144EDA95}" srcOrd="1" destOrd="0" parTransId="{4555AF42-4636-4D8C-901D-DF3E21C85C25}" sibTransId="{9A552708-D50E-4056-83D9-CB8C6EF755D3}"/>
    <dgm:cxn modelId="{E05F822B-0F87-4EC5-9E08-359759F16726}" srcId="{0B0B902A-DDD1-488B-8825-5A17FEB61B5C}" destId="{AAB90DCA-179D-4465-BCC0-1BB0F785A2CA}" srcOrd="4" destOrd="0" parTransId="{D6DD8755-FFAC-4933-A597-4BCEC954048D}" sibTransId="{FED5972A-E1D4-4E23-9A78-1A687FD7F4BC}"/>
    <dgm:cxn modelId="{8D4D4862-2670-4432-B084-5D71346333D4}" type="presOf" srcId="{4D853711-6BF6-45E4-BB0B-27D050676DE3}" destId="{A7D7B20B-9993-43F3-A865-0EA31546F035}" srcOrd="0" destOrd="0" presId="urn:microsoft.com/office/officeart/2005/8/layout/vList2"/>
    <dgm:cxn modelId="{8392899C-D329-41DE-8CFC-2A1834898DD2}" type="presOf" srcId="{E90BA829-4582-48AA-AF4A-40F4144EDA95}" destId="{EBF39E70-2313-420E-B60C-853D9ACFECDA}" srcOrd="0" destOrd="0" presId="urn:microsoft.com/office/officeart/2005/8/layout/vList2"/>
    <dgm:cxn modelId="{C164779F-60CA-498F-BB5D-543991F7410E}" type="presOf" srcId="{AAB90DCA-179D-4465-BCC0-1BB0F785A2CA}" destId="{6175B0F4-588B-41C9-A541-D1056186F8A8}" srcOrd="0" destOrd="0" presId="urn:microsoft.com/office/officeart/2005/8/layout/vList2"/>
    <dgm:cxn modelId="{499881F1-8EA8-4760-9191-98A52C0AD180}" type="presParOf" srcId="{853BE7DE-844B-4F6E-A343-2BB61A98F041}" destId="{50419FCB-9B6C-46AF-8724-C546B29648D1}" srcOrd="0" destOrd="0" presId="urn:microsoft.com/office/officeart/2005/8/layout/vList2"/>
    <dgm:cxn modelId="{FE0D73BA-0A48-48A1-A3B4-E9D27B002C71}" type="presParOf" srcId="{853BE7DE-844B-4F6E-A343-2BB61A98F041}" destId="{EC42695D-1F94-490B-85E2-D6BC36B4AAAF}" srcOrd="1" destOrd="0" presId="urn:microsoft.com/office/officeart/2005/8/layout/vList2"/>
    <dgm:cxn modelId="{DF8C895B-3776-435C-9983-7AA1141AB934}" type="presParOf" srcId="{853BE7DE-844B-4F6E-A343-2BB61A98F041}" destId="{EBF39E70-2313-420E-B60C-853D9ACFECDA}" srcOrd="2" destOrd="0" presId="urn:microsoft.com/office/officeart/2005/8/layout/vList2"/>
    <dgm:cxn modelId="{667C0978-6BCF-42E3-91C4-9F531BDEDF61}" type="presParOf" srcId="{853BE7DE-844B-4F6E-A343-2BB61A98F041}" destId="{6EC60B32-613E-4D66-99FB-ECA43575E871}" srcOrd="3" destOrd="0" presId="urn:microsoft.com/office/officeart/2005/8/layout/vList2"/>
    <dgm:cxn modelId="{2CF9E0BB-61B7-4CD8-81E0-682B4E99DDFD}" type="presParOf" srcId="{853BE7DE-844B-4F6E-A343-2BB61A98F041}" destId="{8272A544-6694-4AD1-B849-2F996B1BE365}" srcOrd="4" destOrd="0" presId="urn:microsoft.com/office/officeart/2005/8/layout/vList2"/>
    <dgm:cxn modelId="{45810D93-38CF-4614-8F99-B6828941BDD3}" type="presParOf" srcId="{853BE7DE-844B-4F6E-A343-2BB61A98F041}" destId="{D4893F3B-BD1D-4F01-A50C-1A1F989E1256}" srcOrd="5" destOrd="0" presId="urn:microsoft.com/office/officeart/2005/8/layout/vList2"/>
    <dgm:cxn modelId="{D2BC54F5-A48A-45DB-881C-4B2802527E32}" type="presParOf" srcId="{853BE7DE-844B-4F6E-A343-2BB61A98F041}" destId="{A56102B3-8B37-437D-B880-4EB2CF03295A}" srcOrd="6" destOrd="0" presId="urn:microsoft.com/office/officeart/2005/8/layout/vList2"/>
    <dgm:cxn modelId="{49C15571-2E81-49F9-A1D5-95723869F27D}" type="presParOf" srcId="{853BE7DE-844B-4F6E-A343-2BB61A98F041}" destId="{5AFBDB30-A1F6-40FE-A82F-EA771794070D}" srcOrd="7" destOrd="0" presId="urn:microsoft.com/office/officeart/2005/8/layout/vList2"/>
    <dgm:cxn modelId="{179279E9-924A-42CF-8DF6-5EC392715B72}" type="presParOf" srcId="{853BE7DE-844B-4F6E-A343-2BB61A98F041}" destId="{6175B0F4-588B-41C9-A541-D1056186F8A8}" srcOrd="8" destOrd="0" presId="urn:microsoft.com/office/officeart/2005/8/layout/vList2"/>
    <dgm:cxn modelId="{4E60E1A0-6CAA-4B79-994E-6201C7AFF66D}" type="presParOf" srcId="{853BE7DE-844B-4F6E-A343-2BB61A98F041}" destId="{F3464984-D455-4D14-A3FF-F2ADBEE7E77C}" srcOrd="9" destOrd="0" presId="urn:microsoft.com/office/officeart/2005/8/layout/vList2"/>
    <dgm:cxn modelId="{22AE08CA-971C-4264-B4B8-B5A103546DF6}" type="presParOf" srcId="{853BE7DE-844B-4F6E-A343-2BB61A98F041}" destId="{A7D7B20B-9993-43F3-A865-0EA31546F035}" srcOrd="10" destOrd="0" presId="urn:microsoft.com/office/officeart/2005/8/layout/vList2"/>
  </dgm:cxnLst>
  <dgm:bg>
    <a:noFill/>
  </dgm:bg>
  <dgm:whole>
    <a:ln w="9525"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419FCB-9B6C-46AF-8724-C546B29648D1}">
      <dsp:nvSpPr>
        <dsp:cNvPr id="0" name=""/>
        <dsp:cNvSpPr/>
      </dsp:nvSpPr>
      <dsp:spPr>
        <a:xfrm>
          <a:off x="0" y="1174"/>
          <a:ext cx="6876764" cy="35784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180000" lvl="0" algn="l" defTabSz="466725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b="1" kern="1200" smtClean="0">
              <a:solidFill>
                <a:srgbClr val="0070C0"/>
              </a:solidFill>
            </a:rPr>
            <a:t>ЭКСПЕРТЫ</a:t>
          </a:r>
          <a:r>
            <a:rPr lang="ru-RU" sz="1050" b="1" kern="1200" smtClean="0"/>
            <a:t> по направлениям</a:t>
          </a:r>
          <a:endParaRPr lang="ru-RU" sz="1050" b="1" kern="1200" dirty="0"/>
        </a:p>
      </dsp:txBody>
      <dsp:txXfrm>
        <a:off x="17468" y="18642"/>
        <a:ext cx="6841828" cy="322905"/>
      </dsp:txXfrm>
    </dsp:sp>
    <dsp:sp modelId="{EBF39E70-2313-420E-B60C-853D9ACFECDA}">
      <dsp:nvSpPr>
        <dsp:cNvPr id="0" name=""/>
        <dsp:cNvSpPr/>
      </dsp:nvSpPr>
      <dsp:spPr>
        <a:xfrm>
          <a:off x="0" y="371869"/>
          <a:ext cx="6876764" cy="35784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180000" lvl="0" algn="l" defTabSz="466725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b="1" kern="1200" smtClean="0">
              <a:solidFill>
                <a:srgbClr val="0070C0"/>
              </a:solidFill>
            </a:rPr>
            <a:t>НАСТАВНИКИ</a:t>
          </a:r>
          <a:endParaRPr lang="ru-RU" sz="1050" b="1" kern="1200" dirty="0">
            <a:solidFill>
              <a:srgbClr val="0070C0"/>
            </a:solidFill>
          </a:endParaRPr>
        </a:p>
      </dsp:txBody>
      <dsp:txXfrm>
        <a:off x="17468" y="389337"/>
        <a:ext cx="6841828" cy="322905"/>
      </dsp:txXfrm>
    </dsp:sp>
    <dsp:sp modelId="{8272A544-6694-4AD1-B849-2F996B1BE365}">
      <dsp:nvSpPr>
        <dsp:cNvPr id="0" name=""/>
        <dsp:cNvSpPr/>
      </dsp:nvSpPr>
      <dsp:spPr>
        <a:xfrm>
          <a:off x="0" y="742563"/>
          <a:ext cx="6876764" cy="35784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180000" lvl="0" algn="l" defTabSz="466725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b="1" kern="1200" smtClean="0">
              <a:solidFill>
                <a:srgbClr val="0070C0"/>
              </a:solidFill>
            </a:rPr>
            <a:t>УЧАСТНИКИ</a:t>
          </a:r>
          <a:r>
            <a:rPr lang="ru-RU" sz="1050" b="1" kern="1200" smtClean="0"/>
            <a:t> творческих рабочих групп и методических объединений по темам </a:t>
          </a:r>
          <a:endParaRPr lang="ru-RU" sz="1050" b="1" kern="1200" dirty="0"/>
        </a:p>
      </dsp:txBody>
      <dsp:txXfrm>
        <a:off x="17468" y="760031"/>
        <a:ext cx="6841828" cy="322905"/>
      </dsp:txXfrm>
    </dsp:sp>
    <dsp:sp modelId="{A56102B3-8B37-437D-B880-4EB2CF03295A}">
      <dsp:nvSpPr>
        <dsp:cNvPr id="0" name=""/>
        <dsp:cNvSpPr/>
      </dsp:nvSpPr>
      <dsp:spPr>
        <a:xfrm>
          <a:off x="0" y="1113258"/>
          <a:ext cx="6876764" cy="35784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180000" lvl="0" algn="l" defTabSz="466725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b="1" kern="1200" smtClean="0">
              <a:solidFill>
                <a:srgbClr val="0070C0"/>
              </a:solidFill>
            </a:rPr>
            <a:t>РУКОВОДИТЕЛИ</a:t>
          </a:r>
          <a:r>
            <a:rPr lang="ru-RU" sz="1050" b="1" kern="1200" smtClean="0"/>
            <a:t> городских мероприятий, проектов и программ</a:t>
          </a:r>
          <a:endParaRPr lang="ru-RU" sz="1050" b="1" kern="1200" dirty="0"/>
        </a:p>
      </dsp:txBody>
      <dsp:txXfrm>
        <a:off x="17468" y="1130726"/>
        <a:ext cx="6841828" cy="322905"/>
      </dsp:txXfrm>
    </dsp:sp>
    <dsp:sp modelId="{6175B0F4-588B-41C9-A541-D1056186F8A8}">
      <dsp:nvSpPr>
        <dsp:cNvPr id="0" name=""/>
        <dsp:cNvSpPr/>
      </dsp:nvSpPr>
      <dsp:spPr>
        <a:xfrm>
          <a:off x="0" y="1483953"/>
          <a:ext cx="6876764" cy="35784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180000" lvl="0" algn="l" defTabSz="466725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b="1" kern="1200" smtClean="0">
              <a:solidFill>
                <a:srgbClr val="0070C0"/>
              </a:solidFill>
            </a:rPr>
            <a:t>ИНИЦИАТОРЫ</a:t>
          </a:r>
          <a:r>
            <a:rPr lang="ru-RU" sz="1050" b="1" kern="1200" smtClean="0"/>
            <a:t> проектов развития объединения,  учреждения, в том числе с привлечением внебюджетных ресурсов и грантов</a:t>
          </a:r>
          <a:endParaRPr lang="ru-RU" sz="1050" b="1" kern="1200" dirty="0"/>
        </a:p>
      </dsp:txBody>
      <dsp:txXfrm>
        <a:off x="17468" y="1501421"/>
        <a:ext cx="6841828" cy="322905"/>
      </dsp:txXfrm>
    </dsp:sp>
    <dsp:sp modelId="{A7D7B20B-9993-43F3-A865-0EA31546F035}">
      <dsp:nvSpPr>
        <dsp:cNvPr id="0" name=""/>
        <dsp:cNvSpPr/>
      </dsp:nvSpPr>
      <dsp:spPr>
        <a:xfrm>
          <a:off x="0" y="1855822"/>
          <a:ext cx="6876764" cy="35784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180000" lvl="0" algn="l" defTabSz="466725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b="1" kern="1200" smtClean="0">
              <a:solidFill>
                <a:srgbClr val="0070C0"/>
              </a:solidFill>
            </a:rPr>
            <a:t>ПРИЗНАННЫЕ ОБЩЕСТВЕННОСТЬЮ ЛИДЕРЫ </a:t>
          </a:r>
          <a:r>
            <a:rPr lang="ru-RU" sz="1050" b="1" kern="1200" smtClean="0"/>
            <a:t>в объединениях дополнительного образования</a:t>
          </a:r>
          <a:endParaRPr lang="ru-RU" sz="1050" b="1" kern="1200" dirty="0"/>
        </a:p>
      </dsp:txBody>
      <dsp:txXfrm>
        <a:off x="17468" y="1873290"/>
        <a:ext cx="6841828" cy="3229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03EC8E-2CF3-40D2-9B00-702EC9A9D066}" type="datetimeFigureOut">
              <a:rPr lang="ru-RU" smtClean="0"/>
              <a:t>18.09.2024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66CC8D-AB57-4388-A340-5C7D3E9BA4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0186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592E8-9308-44F9-B383-F99C08495063}" type="datetimeFigureOut">
              <a:rPr lang="ru-RU" smtClean="0"/>
              <a:t>18.09.2024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74681-75C5-49F6-9FC9-E5625D0568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1003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592E8-9308-44F9-B383-F99C08495063}" type="datetimeFigureOut">
              <a:rPr lang="ru-RU" smtClean="0"/>
              <a:t>18.09.2024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74681-75C5-49F6-9FC9-E5625D0568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396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592E8-9308-44F9-B383-F99C08495063}" type="datetimeFigureOut">
              <a:rPr lang="ru-RU" smtClean="0"/>
              <a:t>18.09.2024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74681-75C5-49F6-9FC9-E5625D0568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173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592E8-9308-44F9-B383-F99C08495063}" type="datetimeFigureOut">
              <a:rPr lang="ru-RU" smtClean="0"/>
              <a:t>18.09.2024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74681-75C5-49F6-9FC9-E5625D0568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7762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592E8-9308-44F9-B383-F99C08495063}" type="datetimeFigureOut">
              <a:rPr lang="ru-RU" smtClean="0"/>
              <a:t>18.09.2024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74681-75C5-49F6-9FC9-E5625D0568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5660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592E8-9308-44F9-B383-F99C08495063}" type="datetimeFigureOut">
              <a:rPr lang="ru-RU" smtClean="0"/>
              <a:t>18.09.2024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74681-75C5-49F6-9FC9-E5625D0568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76764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592E8-9308-44F9-B383-F99C08495063}" type="datetimeFigureOut">
              <a:rPr lang="ru-RU" smtClean="0"/>
              <a:t>18.09.2024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74681-75C5-49F6-9FC9-E5625D0568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5192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592E8-9308-44F9-B383-F99C08495063}" type="datetimeFigureOut">
              <a:rPr lang="ru-RU" smtClean="0"/>
              <a:t>18.09.2024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74681-75C5-49F6-9FC9-E5625D0568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29997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592E8-9308-44F9-B383-F99C08495063}" type="datetimeFigureOut">
              <a:rPr lang="ru-RU" smtClean="0"/>
              <a:t>18.09.2024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74681-75C5-49F6-9FC9-E5625D0568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5837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592E8-9308-44F9-B383-F99C08495063}" type="datetimeFigureOut">
              <a:rPr lang="ru-RU" smtClean="0"/>
              <a:t>18.09.2024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74681-75C5-49F6-9FC9-E5625D0568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1149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592E8-9308-44F9-B383-F99C08495063}" type="datetimeFigureOut">
              <a:rPr lang="ru-RU" smtClean="0"/>
              <a:t>18.09.2024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74681-75C5-49F6-9FC9-E5625D0568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068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8592E8-9308-44F9-B383-F99C08495063}" type="datetimeFigureOut">
              <a:rPr lang="ru-RU" smtClean="0"/>
              <a:t>18.09.2024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074681-75C5-49F6-9FC9-E5625D0568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4784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microsoft.com/office/2007/relationships/hdphoto" Target="../media/hdphoto4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ПРЕЗЕНТАЦИИ\2020 элементы\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07759"/>
            <a:ext cx="9144000" cy="322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4860032" y="3859183"/>
            <a:ext cx="39604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Хаирова</a:t>
            </a: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Анастасия Викторовна, </a:t>
            </a:r>
          </a:p>
          <a:p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директор МБОУ 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Д</a:t>
            </a: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О ГЦИР </a:t>
            </a:r>
            <a:r>
              <a:rPr lang="ru-RU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г.о.Тольятти</a:t>
            </a:r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1" name="Picture 3" descr="D:\ПРЕЗЕНТАЦИИ\2020 элементы\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0" y="4625355"/>
            <a:ext cx="9144000" cy="322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Заголовок 1"/>
          <p:cNvSpPr txBox="1">
            <a:spLocks/>
          </p:cNvSpPr>
          <p:nvPr/>
        </p:nvSpPr>
        <p:spPr>
          <a:xfrm>
            <a:off x="501824" y="1792143"/>
            <a:ext cx="8136904" cy="108012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ПРОФЕССИОНАЛЬНАЯ МАСТЕРСКАЯ</a:t>
            </a:r>
          </a:p>
          <a:p>
            <a:pPr algn="l"/>
            <a:r>
              <a:rPr lang="ru-RU" sz="3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«Конкурс </a:t>
            </a:r>
            <a:r>
              <a:rPr lang="ru-RU" sz="32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профессионального мастерства как точка </a:t>
            </a:r>
            <a:r>
              <a:rPr lang="ru-RU" sz="3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роста»</a:t>
            </a:r>
            <a:endParaRPr lang="ru-RU" sz="32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2" descr="D:\ПРЕЗЕНТАЦИИ\2020 элементы\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596336" y="658720"/>
            <a:ext cx="1008112" cy="1000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D:\ПРЕЗЕНТАЦИИ\2020 элементы\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434635"/>
            <a:ext cx="1296144" cy="1285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12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610" y="853396"/>
            <a:ext cx="730951" cy="805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069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287858" y="300074"/>
            <a:ext cx="7488833" cy="1026909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b="1" dirty="0" smtClean="0">
                <a:solidFill>
                  <a:srgbClr val="0070C0"/>
                </a:solidFill>
                <a:cs typeface="Arial" pitchFamily="34" charset="0"/>
              </a:rPr>
              <a:t>Всероссийский конкурс профессионального мастерства работников сферы дополнительного образования</a:t>
            </a:r>
          </a:p>
          <a:p>
            <a:pPr algn="l"/>
            <a:r>
              <a:rPr lang="ru-RU" sz="2000" b="1" dirty="0" smtClean="0">
                <a:solidFill>
                  <a:srgbClr val="0070C0"/>
                </a:solidFill>
                <a:cs typeface="Arial" pitchFamily="34" charset="0"/>
              </a:rPr>
              <a:t>«СЕРДЦЕ ОТДАЮ ДЕТЯМ»</a:t>
            </a:r>
            <a:endParaRPr lang="ru-RU" sz="2000" b="1" dirty="0">
              <a:solidFill>
                <a:srgbClr val="0070C0"/>
              </a:solidFill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23832" y="2051099"/>
            <a:ext cx="2736000" cy="523220"/>
          </a:xfrm>
          <a:prstGeom prst="rect">
            <a:avLst/>
          </a:prstGeom>
          <a:solidFill>
            <a:schemeClr val="accent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>
              <a:defRPr sz="1600" b="1">
                <a:solidFill>
                  <a:schemeClr val="bg1"/>
                </a:solidFill>
              </a:defRPr>
            </a:lvl1pPr>
          </a:lstStyle>
          <a:p>
            <a:pPr algn="r"/>
            <a:r>
              <a:rPr lang="ru-RU" sz="1400" dirty="0" smtClean="0"/>
              <a:t>Окружной этап </a:t>
            </a:r>
          </a:p>
          <a:p>
            <a:pPr algn="r"/>
            <a:r>
              <a:rPr lang="ru-RU" sz="1400" b="0" dirty="0" smtClean="0"/>
              <a:t>(город округ Тольятти)</a:t>
            </a:r>
            <a:endParaRPr lang="ru-RU" sz="1400" b="0" dirty="0"/>
          </a:p>
        </p:txBody>
      </p:sp>
      <p:sp>
        <p:nvSpPr>
          <p:cNvPr id="10" name="TextBox 9"/>
          <p:cNvSpPr txBox="1"/>
          <p:nvPr/>
        </p:nvSpPr>
        <p:spPr>
          <a:xfrm>
            <a:off x="3203848" y="2049358"/>
            <a:ext cx="2736304" cy="523220"/>
          </a:xfrm>
          <a:prstGeom prst="rect">
            <a:avLst/>
          </a:prstGeom>
          <a:solidFill>
            <a:schemeClr val="accent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>
              <a:defRPr sz="1600" b="1">
                <a:solidFill>
                  <a:schemeClr val="bg1"/>
                </a:solidFill>
              </a:defRPr>
            </a:lvl1pPr>
          </a:lstStyle>
          <a:p>
            <a:pPr algn="r"/>
            <a:r>
              <a:rPr lang="ru-RU" sz="1400" dirty="0" smtClean="0"/>
              <a:t>Региональный этап </a:t>
            </a:r>
            <a:r>
              <a:rPr lang="ru-RU" sz="1400" b="0" dirty="0" smtClean="0"/>
              <a:t>(Самарская область)</a:t>
            </a:r>
            <a:endParaRPr lang="ru-RU" sz="1400" b="0" dirty="0"/>
          </a:p>
        </p:txBody>
      </p:sp>
      <p:sp>
        <p:nvSpPr>
          <p:cNvPr id="13" name="TextBox 12"/>
          <p:cNvSpPr txBox="1"/>
          <p:nvPr/>
        </p:nvSpPr>
        <p:spPr>
          <a:xfrm>
            <a:off x="6084168" y="2051099"/>
            <a:ext cx="2736304" cy="523220"/>
          </a:xfrm>
          <a:prstGeom prst="rect">
            <a:avLst/>
          </a:prstGeom>
          <a:solidFill>
            <a:schemeClr val="accent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>
              <a:defRPr sz="1600" b="1">
                <a:solidFill>
                  <a:schemeClr val="bg1"/>
                </a:solidFill>
              </a:defRPr>
            </a:lvl1pPr>
          </a:lstStyle>
          <a:p>
            <a:pPr algn="r"/>
            <a:r>
              <a:rPr lang="ru-RU" sz="1400" dirty="0" smtClean="0"/>
              <a:t>Заключительный этап </a:t>
            </a:r>
            <a:r>
              <a:rPr lang="ru-RU" sz="1400" b="0" dirty="0" smtClean="0"/>
              <a:t>(Всероссийский)</a:t>
            </a:r>
            <a:endParaRPr lang="ru-RU" b="0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8340499"/>
              </p:ext>
            </p:extLst>
          </p:nvPr>
        </p:nvGraphicFramePr>
        <p:xfrm>
          <a:off x="6084168" y="2841446"/>
          <a:ext cx="2736303" cy="19625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104"/>
                <a:gridCol w="864096"/>
                <a:gridCol w="936103"/>
              </a:tblGrid>
              <a:tr h="448712">
                <a:tc>
                  <a:txBody>
                    <a:bodyPr/>
                    <a:lstStyle/>
                    <a:p>
                      <a:pPr algn="ctr"/>
                      <a:r>
                        <a:rPr lang="ru-RU" sz="11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год</a:t>
                      </a:r>
                      <a:endParaRPr lang="ru-RU" sz="1100" b="0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/>
                        <a:t>Участники</a:t>
                      </a:r>
                      <a:endParaRPr lang="ru-RU" sz="11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/>
                        <a:t>Финалисты</a:t>
                      </a:r>
                      <a:endParaRPr lang="ru-RU" sz="1100" b="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2024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2023</a:t>
                      </a:r>
                    </a:p>
                    <a:p>
                      <a:pPr algn="ctr"/>
                      <a:r>
                        <a:rPr lang="ru-RU" sz="900" dirty="0" smtClean="0"/>
                        <a:t>Санкт-Петербург</a:t>
                      </a:r>
                      <a:endParaRPr lang="ru-RU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2022</a:t>
                      </a:r>
                    </a:p>
                    <a:p>
                      <a:pPr algn="ctr"/>
                      <a:r>
                        <a:rPr lang="ru-RU" sz="900" dirty="0" smtClean="0"/>
                        <a:t>Красноярск</a:t>
                      </a:r>
                      <a:endParaRPr lang="ru-RU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9505151"/>
              </p:ext>
            </p:extLst>
          </p:nvPr>
        </p:nvGraphicFramePr>
        <p:xfrm>
          <a:off x="3203849" y="2841446"/>
          <a:ext cx="2736303" cy="1808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79"/>
                <a:gridCol w="864096"/>
                <a:gridCol w="115212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1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год</a:t>
                      </a:r>
                      <a:endParaRPr lang="ru-RU" sz="1100" b="0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/>
                        <a:t>Участники</a:t>
                      </a:r>
                      <a:endParaRPr lang="ru-RU" sz="11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/>
                        <a:t>Победители/ лауреаты</a:t>
                      </a:r>
                      <a:endParaRPr lang="ru-RU" sz="1100" b="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2024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2023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2</a:t>
                      </a:r>
                    </a:p>
                    <a:p>
                      <a:pPr algn="ctr"/>
                      <a:r>
                        <a:rPr lang="ru-RU" sz="900" dirty="0" smtClean="0"/>
                        <a:t>Абсолютный победитель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2022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345554"/>
              </p:ext>
            </p:extLst>
          </p:nvPr>
        </p:nvGraphicFramePr>
        <p:xfrm>
          <a:off x="337947" y="2841446"/>
          <a:ext cx="2736001" cy="1808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5889"/>
                <a:gridCol w="936001"/>
                <a:gridCol w="109411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100" b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год</a:t>
                      </a:r>
                      <a:endParaRPr lang="ru-RU" sz="1100" b="0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/>
                        <a:t>Участники</a:t>
                      </a:r>
                      <a:endParaRPr lang="ru-RU" sz="11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/>
                        <a:t>Победители/ лауреаты</a:t>
                      </a:r>
                      <a:endParaRPr lang="ru-RU" sz="1100" b="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2024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2023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2</a:t>
                      </a:r>
                    </a:p>
                    <a:p>
                      <a:pPr algn="ctr"/>
                      <a:r>
                        <a:rPr lang="ru-RU" sz="900" dirty="0" smtClean="0"/>
                        <a:t>Абсолютный победитель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2022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14" name="Picture 2" descr="D:\сод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411510"/>
            <a:ext cx="903356" cy="792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930" y="1981283"/>
            <a:ext cx="388251" cy="47845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7524" y="1410330"/>
            <a:ext cx="8568953" cy="369332"/>
          </a:xfrm>
          <a:prstGeom prst="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  <a:cs typeface="Arial" pitchFamily="34" charset="0"/>
              </a:rPr>
              <a:t>Участие МБОУ ДО ГЦИР </a:t>
            </a:r>
            <a:r>
              <a:rPr lang="ru-RU" b="1" dirty="0" err="1">
                <a:solidFill>
                  <a:srgbClr val="0070C0"/>
                </a:solidFill>
                <a:cs typeface="Arial" pitchFamily="34" charset="0"/>
              </a:rPr>
              <a:t>г.о</a:t>
            </a:r>
            <a:r>
              <a:rPr lang="ru-RU" b="1" dirty="0" smtClean="0">
                <a:solidFill>
                  <a:srgbClr val="0070C0"/>
                </a:solidFill>
                <a:cs typeface="Arial" pitchFamily="34" charset="0"/>
              </a:rPr>
              <a:t>. Тольятти </a:t>
            </a:r>
            <a:r>
              <a:rPr lang="ru-RU" b="1" dirty="0">
                <a:solidFill>
                  <a:srgbClr val="0070C0"/>
                </a:solidFill>
                <a:cs typeface="Arial" pitchFamily="34" charset="0"/>
              </a:rPr>
              <a:t>в конкурсе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2051" name="Picture 3" descr="D:\со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5720" y="1894197"/>
            <a:ext cx="536200" cy="587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рф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981283"/>
            <a:ext cx="389429" cy="478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9033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4788024" y="843558"/>
            <a:ext cx="4104456" cy="175432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 anchor="ctr">
            <a:spAutoFit/>
          </a:bodyPr>
          <a:lstStyle>
            <a:defPPr>
              <a:defRPr lang="ru-RU"/>
            </a:defPPr>
            <a:lvl1pPr>
              <a:defRPr sz="1400" b="1"/>
            </a:lvl1pPr>
          </a:lstStyle>
          <a:p>
            <a:pPr marL="171450" indent="-171450">
              <a:buFont typeface="Arial" pitchFamily="34" charset="0"/>
              <a:buChar char="•"/>
            </a:pPr>
            <a:r>
              <a:rPr lang="ru-RU" sz="1200" b="0" dirty="0" smtClean="0"/>
              <a:t>Владение нормативно – правовой базой, осведомленность о состоянии и тенденциях развития современного дополнительного образования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1200" b="0" dirty="0" smtClean="0"/>
              <a:t>Осмысление собственной профессиональной деятельности в системе образования,  поиск  векторов развития педагога, объединения, учреждения</a:t>
            </a:r>
            <a:endParaRPr lang="ru-RU" sz="1200" dirty="0" smtClean="0"/>
          </a:p>
          <a:p>
            <a:endParaRPr lang="ru-RU" sz="1200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820356" y="843558"/>
            <a:ext cx="3816424" cy="175432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400" b="1"/>
            </a:lvl1pPr>
          </a:lstStyle>
          <a:p>
            <a:pPr marL="171450" indent="-171450">
              <a:buFont typeface="Arial" pitchFamily="34" charset="0"/>
              <a:buChar char="•"/>
            </a:pPr>
            <a:r>
              <a:rPr lang="ru-RU" sz="1200" b="0" dirty="0" smtClean="0"/>
              <a:t>Видеоматериалы «Визитная карточка» и видеообращение по теме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1200" b="0" dirty="0" smtClean="0"/>
              <a:t>Авторское эссе на тему 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1200" b="0" dirty="0" smtClean="0"/>
              <a:t>Дополнительная общеобразовательная программа Сведения о качестве реализации программы 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1200" b="0" dirty="0" smtClean="0"/>
              <a:t>Тестовое задание «Актуальные вопросы развития сферы дополнительного образования детей»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0356" y="2702505"/>
            <a:ext cx="3816424" cy="21698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400" b="1"/>
            </a:lvl1pPr>
          </a:lstStyle>
          <a:p>
            <a:pPr marL="171450" indent="-171450">
              <a:buFont typeface="Arial" pitchFamily="34" charset="0"/>
              <a:buChar char="•"/>
            </a:pPr>
            <a:r>
              <a:rPr lang="ru-RU" sz="1200" b="0" dirty="0" smtClean="0"/>
              <a:t>Открытое занятие/мастер-класс 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1200" b="0" dirty="0" smtClean="0"/>
              <a:t>Самоанализ занятия/мастер-класса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1200" b="0" dirty="0" smtClean="0"/>
              <a:t>Групповое конкурсное испытание – импровизированный конкурс 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1200" b="0" dirty="0" smtClean="0"/>
              <a:t>Педагогическое многоборье 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1200" b="0" dirty="0" smtClean="0"/>
              <a:t>Высшая лига дополнительного образования детей – свободная дискуссия по актуальным вопросам развития сферы дополнительного образования детей </a:t>
            </a:r>
            <a:r>
              <a:rPr lang="ru-RU" sz="900" b="0" i="1" dirty="0" smtClean="0"/>
              <a:t>(2024 - </a:t>
            </a:r>
            <a:r>
              <a:rPr lang="ru-RU" sz="900" b="0" i="1" dirty="0"/>
              <a:t>Чем должно стать современное дополнительное образование: вкладом в развитие каждого ребенка или инвестицией в будущее страны</a:t>
            </a:r>
            <a:r>
              <a:rPr lang="ru-RU" sz="900" b="0" i="1" dirty="0" smtClean="0"/>
              <a:t>?)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820356" y="380152"/>
            <a:ext cx="3816424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>
                <a:solidFill>
                  <a:schemeClr val="bg1"/>
                </a:solidFill>
                <a:cs typeface="Arial" pitchFamily="34" charset="0"/>
              </a:defRPr>
            </a:lvl1pPr>
          </a:lstStyle>
          <a:p>
            <a:r>
              <a:rPr lang="ru-RU" dirty="0" smtClean="0"/>
              <a:t>КОНКУРС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843558"/>
            <a:ext cx="351284" cy="172819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/>
              <a:t>ДЗ (заочно)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51520" y="2715766"/>
            <a:ext cx="351284" cy="21565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/>
              <a:t>ОЧНО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4780796" y="2702505"/>
            <a:ext cx="4111684" cy="212365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400" b="1"/>
            </a:lvl1pPr>
          </a:lstStyle>
          <a:p>
            <a:pPr marL="171450" indent="-171450">
              <a:buFont typeface="Arial" pitchFamily="34" charset="0"/>
              <a:buChar char="•"/>
            </a:pPr>
            <a:endParaRPr lang="ru-RU" sz="1200" b="0" dirty="0" smtClean="0"/>
          </a:p>
          <a:p>
            <a:pPr marL="171450" indent="-171450">
              <a:buFont typeface="Arial" pitchFamily="34" charset="0"/>
              <a:buChar char="•"/>
            </a:pPr>
            <a:r>
              <a:rPr lang="ru-RU" sz="1200" b="0" dirty="0" smtClean="0"/>
              <a:t>Новые </a:t>
            </a:r>
            <a:r>
              <a:rPr lang="ru-RU" sz="1200" b="0" dirty="0"/>
              <a:t>формы и инструменты </a:t>
            </a:r>
            <a:r>
              <a:rPr lang="ru-RU" sz="1200" b="0" dirty="0" smtClean="0"/>
              <a:t>профессиональной </a:t>
            </a:r>
            <a:r>
              <a:rPr lang="ru-RU" sz="1200" b="0" dirty="0"/>
              <a:t>деятельности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1200" b="0" dirty="0"/>
              <a:t>Рефлексия и самоанализ как основа развития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1200" b="0" dirty="0"/>
              <a:t>Умение взаимодействовать в команде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1200" b="0" dirty="0"/>
              <a:t>Анализ ситуации и принятие решений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1200" b="0" dirty="0"/>
              <a:t>Эмоциональный интеллект и критическое мышление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1200" b="0" dirty="0"/>
              <a:t>Имидж и привлекательность </a:t>
            </a:r>
            <a:r>
              <a:rPr lang="ru-RU" sz="1200" b="0" dirty="0" smtClean="0"/>
              <a:t>педагога</a:t>
            </a:r>
          </a:p>
          <a:p>
            <a:pPr marL="171450" indent="-171450">
              <a:buFont typeface="Arial" pitchFamily="34" charset="0"/>
              <a:buChar char="•"/>
            </a:pPr>
            <a:endParaRPr lang="ru-RU" sz="1200" b="0" dirty="0" smtClean="0"/>
          </a:p>
          <a:p>
            <a:pPr marL="171450" indent="-171450">
              <a:buFont typeface="Arial" pitchFamily="34" charset="0"/>
              <a:buChar char="•"/>
            </a:pPr>
            <a:endParaRPr lang="ru-RU" sz="1200" b="0" dirty="0"/>
          </a:p>
        </p:txBody>
      </p:sp>
      <p:sp>
        <p:nvSpPr>
          <p:cNvPr id="5" name="Двойная стрелка влево/вправо 4"/>
          <p:cNvSpPr/>
          <p:nvPr/>
        </p:nvSpPr>
        <p:spPr>
          <a:xfrm>
            <a:off x="4211960" y="2499742"/>
            <a:ext cx="930127" cy="320620"/>
          </a:xfrm>
          <a:prstGeom prst="left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4780796" y="380152"/>
            <a:ext cx="4104455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cs typeface="Arial" pitchFamily="34" charset="0"/>
              </a:rPr>
              <a:t>ТОЧКА </a:t>
            </a:r>
            <a:r>
              <a:rPr lang="ru-RU" b="1" dirty="0" smtClean="0">
                <a:solidFill>
                  <a:schemeClr val="bg1"/>
                </a:solidFill>
                <a:cs typeface="Arial" pitchFamily="34" charset="0"/>
              </a:rPr>
              <a:t>РОСТА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342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 txBox="1">
            <a:spLocks/>
          </p:cNvSpPr>
          <p:nvPr/>
        </p:nvSpPr>
        <p:spPr>
          <a:xfrm>
            <a:off x="431540" y="411510"/>
            <a:ext cx="8280920" cy="432049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 smtClean="0">
                <a:solidFill>
                  <a:srgbClr val="0070C0"/>
                </a:solidFill>
                <a:cs typeface="Arial" pitchFamily="34" charset="0"/>
              </a:rPr>
              <a:t>Подготовка конкурсанта по направлениям</a:t>
            </a:r>
            <a:endParaRPr lang="ru-RU" sz="2000" b="1" dirty="0">
              <a:solidFill>
                <a:srgbClr val="0070C0"/>
              </a:solidFill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7708" y="1131590"/>
            <a:ext cx="2079891" cy="523220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/>
            <a:r>
              <a:rPr lang="ru-RU" sz="1400" b="1" dirty="0">
                <a:solidFill>
                  <a:schemeClr val="bg1"/>
                </a:solidFill>
              </a:rPr>
              <a:t>Личностные качества </a:t>
            </a:r>
            <a:r>
              <a:rPr lang="ru-RU" sz="1400" b="1" dirty="0" smtClean="0">
                <a:solidFill>
                  <a:schemeClr val="bg1"/>
                </a:solidFill>
              </a:rPr>
              <a:t>педагога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43808" y="1131590"/>
            <a:ext cx="5868652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2pPr marL="180000" lvl="1" indent="-180000">
              <a:buFont typeface="Arial" pitchFamily="34" charset="0"/>
              <a:buChar char="•"/>
              <a:defRPr sz="1600"/>
            </a:lvl2pPr>
          </a:lstStyle>
          <a:p>
            <a:pPr lvl="1"/>
            <a:r>
              <a:rPr lang="ru-RU" dirty="0"/>
              <a:t>Профессиональная мотивация и мотивация достижений</a:t>
            </a:r>
          </a:p>
          <a:p>
            <a:pPr lvl="1"/>
            <a:r>
              <a:rPr lang="ru-RU" dirty="0"/>
              <a:t>Цели</a:t>
            </a:r>
          </a:p>
          <a:p>
            <a:pPr lvl="1"/>
            <a:r>
              <a:rPr lang="ru-RU" b="1" dirty="0" smtClean="0">
                <a:solidFill>
                  <a:srgbClr val="0070C0"/>
                </a:solidFill>
              </a:rPr>
              <a:t>РЕФЛЕКСИЯ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31540" y="2075697"/>
            <a:ext cx="2096059" cy="954107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lvl="0">
              <a:defRPr b="1">
                <a:solidFill>
                  <a:schemeClr val="bg1"/>
                </a:solidFill>
              </a:defRPr>
            </a:lvl1pPr>
          </a:lstStyle>
          <a:p>
            <a:r>
              <a:rPr lang="ru-RU" sz="1400" dirty="0"/>
              <a:t>Область профессиональной деятельности </a:t>
            </a:r>
            <a:r>
              <a:rPr lang="ru-RU" sz="1400" dirty="0" smtClean="0"/>
              <a:t>педагога</a:t>
            </a:r>
            <a:endParaRPr lang="ru-RU" sz="14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843808" y="3377967"/>
            <a:ext cx="5868652" cy="14260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180000" lvl="1" indent="-180000">
              <a:spcAft>
                <a:spcPts val="400"/>
              </a:spcAft>
              <a:buFont typeface="Arial" pitchFamily="34" charset="0"/>
              <a:buChar char="•"/>
            </a:pPr>
            <a:r>
              <a:rPr lang="ru-RU" sz="1600" dirty="0">
                <a:solidFill>
                  <a:schemeClr val="dk1"/>
                </a:solidFill>
              </a:rPr>
              <a:t>Стратегическое видение </a:t>
            </a:r>
            <a:r>
              <a:rPr lang="ru-RU" sz="1600" dirty="0" smtClean="0">
                <a:solidFill>
                  <a:schemeClr val="dk1"/>
                </a:solidFill>
              </a:rPr>
              <a:t>приоритетов и перспектив развития объединения, учреждения</a:t>
            </a:r>
          </a:p>
          <a:p>
            <a:pPr marL="180000" lvl="1" indent="-180000">
              <a:spcAft>
                <a:spcPts val="400"/>
              </a:spcAft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dk1"/>
                </a:solidFill>
              </a:rPr>
              <a:t>Эффективное функционирование </a:t>
            </a:r>
            <a:r>
              <a:rPr lang="ru-RU" sz="1600" dirty="0">
                <a:solidFill>
                  <a:schemeClr val="dk1"/>
                </a:solidFill>
              </a:rPr>
              <a:t>в современных условиях</a:t>
            </a:r>
          </a:p>
          <a:p>
            <a:pPr marL="180000" lvl="1" indent="-180000">
              <a:spcAft>
                <a:spcPts val="400"/>
              </a:spcAft>
              <a:buFont typeface="Arial" pitchFamily="34" charset="0"/>
              <a:buChar char="•"/>
            </a:pPr>
            <a:r>
              <a:rPr lang="ru-RU" sz="1600" dirty="0" err="1">
                <a:solidFill>
                  <a:schemeClr val="dk1"/>
                </a:solidFill>
              </a:rPr>
              <a:t>Проблематизация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smtClean="0">
                <a:solidFill>
                  <a:schemeClr val="dk1"/>
                </a:solidFill>
              </a:rPr>
              <a:t>и успешное решение проблем</a:t>
            </a:r>
            <a:endParaRPr lang="ru-RU" sz="1600" dirty="0">
              <a:solidFill>
                <a:schemeClr val="dk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843808" y="2067694"/>
            <a:ext cx="5868652" cy="107721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2pPr marL="180000" lvl="1" indent="-180000">
              <a:buFont typeface="Arial" pitchFamily="34" charset="0"/>
              <a:buChar char="•"/>
              <a:defRPr sz="1400"/>
            </a:lvl2pPr>
          </a:lstStyle>
          <a:p>
            <a:pPr lvl="1"/>
            <a:r>
              <a:rPr lang="ru-RU" sz="1600" dirty="0"/>
              <a:t>Оценка качества образования</a:t>
            </a:r>
          </a:p>
          <a:p>
            <a:pPr lvl="1"/>
            <a:r>
              <a:rPr lang="ru-RU" sz="1600" dirty="0"/>
              <a:t>Совершенствование методов, технологий, форм, способов, приемов, инструментов работы </a:t>
            </a:r>
          </a:p>
          <a:p>
            <a:pPr lvl="1"/>
            <a:r>
              <a:rPr lang="ru-RU" sz="1600" dirty="0"/>
              <a:t>Анализ результатов педагогической </a:t>
            </a:r>
            <a:r>
              <a:rPr lang="ru-RU" sz="1600" dirty="0" smtClean="0"/>
              <a:t>деятельности</a:t>
            </a:r>
            <a:endParaRPr lang="ru-RU" sz="1600" dirty="0"/>
          </a:p>
        </p:txBody>
      </p:sp>
      <p:sp>
        <p:nvSpPr>
          <p:cNvPr id="3" name="Плюс 2"/>
          <p:cNvSpPr/>
          <p:nvPr/>
        </p:nvSpPr>
        <p:spPr>
          <a:xfrm>
            <a:off x="1293679" y="1749710"/>
            <a:ext cx="241634" cy="263303"/>
          </a:xfrm>
          <a:prstGeom prst="mathPlus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431541" y="3377967"/>
            <a:ext cx="2096058" cy="1384995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lvl="0" algn="ctr"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ru-RU" sz="1400" dirty="0"/>
              <a:t>Позиция педагога в объединении, </a:t>
            </a:r>
            <a:endParaRPr lang="ru-RU" sz="1400" dirty="0" smtClean="0"/>
          </a:p>
          <a:p>
            <a:pPr algn="l"/>
            <a:r>
              <a:rPr lang="ru-RU" sz="1400" dirty="0" smtClean="0"/>
              <a:t>в </a:t>
            </a:r>
            <a:r>
              <a:rPr lang="ru-RU" sz="1400" dirty="0"/>
              <a:t>учреждении, </a:t>
            </a:r>
            <a:r>
              <a:rPr lang="ru-RU" sz="1400" dirty="0" smtClean="0"/>
              <a:t>в </a:t>
            </a:r>
            <a:r>
              <a:rPr lang="ru-RU" sz="1400" dirty="0"/>
              <a:t>системе образования региона и </a:t>
            </a:r>
            <a:r>
              <a:rPr lang="ru-RU" sz="1400" dirty="0" smtClean="0"/>
              <a:t>страны</a:t>
            </a:r>
            <a:endParaRPr lang="ru-RU" sz="1400" dirty="0"/>
          </a:p>
        </p:txBody>
      </p:sp>
      <p:sp>
        <p:nvSpPr>
          <p:cNvPr id="23" name="Стрелка вправо 22"/>
          <p:cNvSpPr/>
          <p:nvPr/>
        </p:nvSpPr>
        <p:spPr>
          <a:xfrm>
            <a:off x="2555776" y="1389667"/>
            <a:ext cx="288032" cy="131652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право 23"/>
          <p:cNvSpPr/>
          <p:nvPr/>
        </p:nvSpPr>
        <p:spPr>
          <a:xfrm>
            <a:off x="2555776" y="2486924"/>
            <a:ext cx="288032" cy="131652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право 24"/>
          <p:cNvSpPr/>
          <p:nvPr/>
        </p:nvSpPr>
        <p:spPr>
          <a:xfrm>
            <a:off x="2555776" y="3963952"/>
            <a:ext cx="288032" cy="131652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люс 25"/>
          <p:cNvSpPr/>
          <p:nvPr/>
        </p:nvSpPr>
        <p:spPr>
          <a:xfrm>
            <a:off x="1293679" y="3075806"/>
            <a:ext cx="241634" cy="263303"/>
          </a:xfrm>
          <a:prstGeom prst="mathPlus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1247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23528" y="411510"/>
            <a:ext cx="4032448" cy="338554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400" b="1"/>
            </a:lvl1pPr>
          </a:lstStyle>
          <a:p>
            <a:pPr algn="ctr"/>
            <a:r>
              <a:rPr lang="ru-RU" sz="1600" dirty="0" smtClean="0">
                <a:solidFill>
                  <a:schemeClr val="bg1"/>
                </a:solidFill>
                <a:latin typeface="+mj-lt"/>
                <a:ea typeface="+mj-ea"/>
                <a:cs typeface="Arial" pitchFamily="34" charset="0"/>
              </a:rPr>
              <a:t>МОЛОДЫЕ СПЕЦИАЛИСТЫ</a:t>
            </a:r>
            <a:endParaRPr lang="ru-RU" sz="1600" dirty="0">
              <a:solidFill>
                <a:schemeClr val="bg1"/>
              </a:solidFill>
              <a:latin typeface="+mj-lt"/>
              <a:ea typeface="+mj-ea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54864" y="4085659"/>
            <a:ext cx="4086136" cy="64633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400" b="1"/>
            </a:lvl1pPr>
          </a:lstStyle>
          <a:p>
            <a:pPr marL="285750" indent="-285750">
              <a:buFont typeface="Arial" pitchFamily="34" charset="0"/>
              <a:buChar char="•"/>
            </a:pPr>
            <a:r>
              <a:rPr lang="ru-RU" sz="1200" dirty="0" smtClean="0">
                <a:solidFill>
                  <a:schemeClr val="bg1"/>
                </a:solidFill>
              </a:rPr>
              <a:t>Повышение профессиональной  мотивации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200" dirty="0" smtClean="0">
                <a:solidFill>
                  <a:schemeClr val="bg1"/>
                </a:solidFill>
              </a:rPr>
              <a:t>Систематизация и обобщение опыта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200" dirty="0" smtClean="0">
                <a:solidFill>
                  <a:schemeClr val="bg1"/>
                </a:solidFill>
              </a:rPr>
              <a:t>Обновление инструментов и форм работы</a:t>
            </a:r>
            <a:endParaRPr lang="ru-RU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6012160" y="1491630"/>
            <a:ext cx="282884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400" b="1"/>
            </a:lvl1pPr>
          </a:lstStyle>
          <a:p>
            <a:r>
              <a:rPr lang="ru-RU" sz="1100" dirty="0" smtClean="0">
                <a:solidFill>
                  <a:srgbClr val="0070C0"/>
                </a:solidFill>
              </a:rPr>
              <a:t>НОМИНАЦИЯ</a:t>
            </a:r>
            <a:r>
              <a:rPr lang="ru-RU" sz="1100" b="0" dirty="0" smtClean="0">
                <a:solidFill>
                  <a:srgbClr val="0070C0"/>
                </a:solidFill>
              </a:rPr>
              <a:t> </a:t>
            </a:r>
            <a:r>
              <a:rPr lang="ru-RU" sz="1100" b="0" dirty="0" smtClean="0"/>
              <a:t>для педагогических работников, работающих в должностях педагогических работников образовательных организаций (старших </a:t>
            </a:r>
            <a:r>
              <a:rPr lang="ru-RU" sz="1100" b="0" dirty="0" err="1" smtClean="0"/>
              <a:t>пдо</a:t>
            </a:r>
            <a:r>
              <a:rPr lang="ru-RU" sz="1100" b="0" dirty="0" smtClean="0"/>
              <a:t>, методистов, старших методистов, старших тренеров, педагогов-организаторов и т.д.), обеспечивающих профессиональную преемственность и наставничество в организационно-методическом и организационно-педагогическом сопровождении образовательной деятельности по дополнительным общеобразовательным программам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346428" y="4085659"/>
            <a:ext cx="4032448" cy="64633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>
              <a:defRPr sz="1400" b="1"/>
            </a:lvl1pPr>
          </a:lstStyle>
          <a:p>
            <a:pPr marL="285750" indent="-285750">
              <a:buFont typeface="Arial" pitchFamily="34" charset="0"/>
              <a:buChar char="•"/>
            </a:pPr>
            <a:r>
              <a:rPr lang="ru-RU" sz="1200" dirty="0" smtClean="0">
                <a:solidFill>
                  <a:schemeClr val="bg1"/>
                </a:solidFill>
              </a:rPr>
              <a:t>Максимально быстрое и эффективное вхождение в профессию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200" dirty="0" smtClean="0">
                <a:solidFill>
                  <a:schemeClr val="bg1"/>
                </a:solidFill>
              </a:rPr>
              <a:t>Профессиональная адаптация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91680" y="1717670"/>
            <a:ext cx="259228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rgbClr val="0070C0"/>
                </a:solidFill>
              </a:rPr>
              <a:t>НОМИНАЦИЯ</a:t>
            </a:r>
            <a:r>
              <a:rPr lang="ru-RU" sz="1200" dirty="0" smtClean="0">
                <a:solidFill>
                  <a:srgbClr val="0070C0"/>
                </a:solidFill>
              </a:rPr>
              <a:t> </a:t>
            </a:r>
            <a:r>
              <a:rPr lang="ru-RU" sz="1200" dirty="0" smtClean="0"/>
              <a:t>для </a:t>
            </a:r>
            <a:r>
              <a:rPr lang="ru-RU" sz="1200" dirty="0"/>
              <a:t>специалистов, имеющих профильное профессиональное </a:t>
            </a:r>
            <a:r>
              <a:rPr lang="ru-RU" sz="1200" dirty="0" smtClean="0"/>
              <a:t>образование</a:t>
            </a:r>
          </a:p>
          <a:p>
            <a:r>
              <a:rPr lang="ru-RU" sz="1200" dirty="0" smtClean="0"/>
              <a:t>(не </a:t>
            </a:r>
            <a:r>
              <a:rPr lang="ru-RU" sz="1200" dirty="0"/>
              <a:t>педагогическое), молодых специалистов, а также студентов, при наличии успешного прохождения промежуточной аттестации не менее чем за два года обучения по образовательным программам высшего </a:t>
            </a:r>
            <a:r>
              <a:rPr lang="ru-RU" sz="1200" dirty="0" smtClean="0"/>
              <a:t>образования</a:t>
            </a:r>
            <a:endParaRPr lang="ru-RU" sz="1200" dirty="0"/>
          </a:p>
        </p:txBody>
      </p:sp>
      <p:sp>
        <p:nvSpPr>
          <p:cNvPr id="3" name="TextBox 2"/>
          <p:cNvSpPr txBox="1"/>
          <p:nvPr/>
        </p:nvSpPr>
        <p:spPr>
          <a:xfrm>
            <a:off x="346428" y="843558"/>
            <a:ext cx="3960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cs typeface="Arial" pitchFamily="34" charset="0"/>
              </a:rPr>
              <a:t>Профессиональный дебют</a:t>
            </a:r>
          </a:p>
          <a:p>
            <a:pPr algn="ctr"/>
            <a:r>
              <a:rPr lang="ru-RU" b="1" dirty="0" smtClean="0">
                <a:solidFill>
                  <a:srgbClr val="0070C0"/>
                </a:solidFill>
                <a:cs typeface="Arial" pitchFamily="34" charset="0"/>
              </a:rPr>
              <a:t>в </a:t>
            </a:r>
            <a:r>
              <a:rPr lang="ru-RU" b="1" dirty="0">
                <a:solidFill>
                  <a:srgbClr val="0070C0"/>
                </a:solidFill>
                <a:cs typeface="Arial" pitchFamily="34" charset="0"/>
              </a:rPr>
              <a:t>дополнительном </a:t>
            </a:r>
            <a:r>
              <a:rPr lang="ru-RU" b="1" dirty="0" smtClean="0">
                <a:solidFill>
                  <a:srgbClr val="0070C0"/>
                </a:solidFill>
                <a:cs typeface="Arial" pitchFamily="34" charset="0"/>
              </a:rPr>
              <a:t>образовании</a:t>
            </a:r>
            <a:endParaRPr lang="ru-RU" b="1" dirty="0"/>
          </a:p>
        </p:txBody>
      </p:sp>
      <p:sp>
        <p:nvSpPr>
          <p:cNvPr id="4" name="TextBox 3"/>
          <p:cNvSpPr txBox="1"/>
          <p:nvPr/>
        </p:nvSpPr>
        <p:spPr>
          <a:xfrm>
            <a:off x="4754864" y="411510"/>
            <a:ext cx="4086136" cy="338554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  <a:cs typeface="Arial" pitchFamily="34" charset="0"/>
              </a:rPr>
              <a:t>НАСТАВНИК – ПЕДАГОГ </a:t>
            </a:r>
          </a:p>
        </p:txBody>
      </p:sp>
      <p:pic>
        <p:nvPicPr>
          <p:cNvPr id="12" name="Рисунок 11" descr="9.pn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5536" y="1851670"/>
            <a:ext cx="1062327" cy="10801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754864" y="982057"/>
            <a:ext cx="4086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  <a:cs typeface="Arial" pitchFamily="34" charset="0"/>
              </a:rPr>
              <a:t>в дополнительном </a:t>
            </a:r>
            <a:r>
              <a:rPr lang="ru-RU" b="1" dirty="0" smtClean="0">
                <a:solidFill>
                  <a:srgbClr val="0070C0"/>
                </a:solidFill>
                <a:cs typeface="Arial" pitchFamily="34" charset="0"/>
              </a:rPr>
              <a:t>образовании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14" name="Рисунок 13" descr="9.pn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88024" y="1851670"/>
            <a:ext cx="1062327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996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287858" y="300074"/>
            <a:ext cx="7488833" cy="1026909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b="1" dirty="0" smtClean="0">
                <a:solidFill>
                  <a:srgbClr val="0070C0"/>
                </a:solidFill>
                <a:cs typeface="Arial" pitchFamily="34" charset="0"/>
              </a:rPr>
              <a:t>Всероссийский конкурс профессионального мастерства работников сферы дополнительного образования</a:t>
            </a:r>
          </a:p>
          <a:p>
            <a:pPr algn="l"/>
            <a:r>
              <a:rPr lang="ru-RU" sz="2000" b="1" dirty="0" smtClean="0">
                <a:solidFill>
                  <a:srgbClr val="0070C0"/>
                </a:solidFill>
                <a:cs typeface="Arial" pitchFamily="34" charset="0"/>
              </a:rPr>
              <a:t>«СЕРДЦЕ ОТДАЮ ДЕТЯМ»</a:t>
            </a:r>
            <a:endParaRPr lang="ru-RU" sz="2000" b="1" dirty="0">
              <a:solidFill>
                <a:srgbClr val="0070C0"/>
              </a:solidFill>
              <a:cs typeface="Arial" pitchFamily="34" charset="0"/>
            </a:endParaRPr>
          </a:p>
        </p:txBody>
      </p:sp>
      <p:pic>
        <p:nvPicPr>
          <p:cNvPr id="14" name="Picture 2" descr="D:\сод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411510"/>
            <a:ext cx="903356" cy="792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87524" y="1347614"/>
            <a:ext cx="8568953" cy="369332"/>
          </a:xfrm>
          <a:prstGeom prst="rect">
            <a:avLst/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cs typeface="Arial" pitchFamily="34" charset="0"/>
              </a:rPr>
              <a:t>ТОЧКА РОСТА </a:t>
            </a:r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465507584"/>
              </p:ext>
            </p:extLst>
          </p:nvPr>
        </p:nvGraphicFramePr>
        <p:xfrm>
          <a:off x="1979712" y="1851670"/>
          <a:ext cx="6876764" cy="2213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287858" y="4208770"/>
            <a:ext cx="8568953" cy="523220"/>
          </a:xfrm>
          <a:prstGeom prst="rect">
            <a:avLst/>
          </a:prstGeom>
          <a:solidFill>
            <a:schemeClr val="accent1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cs typeface="Arial" pitchFamily="34" charset="0"/>
              </a:rPr>
              <a:t>Создание </a:t>
            </a:r>
            <a:r>
              <a:rPr lang="ru-RU" sz="1400" b="1" dirty="0">
                <a:solidFill>
                  <a:schemeClr val="bg1"/>
                </a:solidFill>
                <a:cs typeface="Arial" pitchFamily="34" charset="0"/>
              </a:rPr>
              <a:t>условий для самореализации и развития талантов </a:t>
            </a:r>
            <a:r>
              <a:rPr lang="ru-RU" sz="1400" b="1" dirty="0" smtClean="0">
                <a:solidFill>
                  <a:schemeClr val="bg1"/>
                </a:solidFill>
                <a:cs typeface="Arial" pitchFamily="34" charset="0"/>
              </a:rPr>
              <a:t>детей, а </a:t>
            </a:r>
            <a:r>
              <a:rPr lang="ru-RU" sz="1400" b="1" dirty="0">
                <a:solidFill>
                  <a:schemeClr val="bg1"/>
                </a:solidFill>
                <a:cs typeface="Arial" pitchFamily="34" charset="0"/>
              </a:rPr>
              <a:t>также воспитание высоконравственной, гармонично </a:t>
            </a:r>
            <a:r>
              <a:rPr lang="ru-RU" sz="1400" b="1" dirty="0" smtClean="0">
                <a:solidFill>
                  <a:schemeClr val="bg1"/>
                </a:solidFill>
                <a:cs typeface="Arial" pitchFamily="34" charset="0"/>
              </a:rPr>
              <a:t>развитой и социально ответственной личности ребёнка</a:t>
            </a:r>
          </a:p>
        </p:txBody>
      </p:sp>
      <p:pic>
        <p:nvPicPr>
          <p:cNvPr id="8" name="Рисунок 7" descr="5.png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7544" y="2211710"/>
            <a:ext cx="1296144" cy="14859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89264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1151620" y="3579862"/>
            <a:ext cx="684075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г. Тольятти, ул. </a:t>
            </a:r>
            <a:r>
              <a:rPr lang="ru-RU" sz="1400" dirty="0" err="1" smtClean="0"/>
              <a:t>Л.Чайкиной</a:t>
            </a:r>
            <a:r>
              <a:rPr lang="ru-RU" sz="1400" dirty="0" smtClean="0"/>
              <a:t>, 87</a:t>
            </a:r>
          </a:p>
          <a:p>
            <a:pPr algn="ctr"/>
            <a:r>
              <a:rPr lang="ru-RU" sz="1400" dirty="0" smtClean="0"/>
              <a:t>(8482) 37</a:t>
            </a:r>
            <a:r>
              <a:rPr lang="en-US" sz="1400" dirty="0" smtClean="0"/>
              <a:t> </a:t>
            </a:r>
            <a:r>
              <a:rPr lang="ru-RU" sz="1400" dirty="0"/>
              <a:t>94</a:t>
            </a:r>
            <a:r>
              <a:rPr lang="en-US" sz="1400" dirty="0"/>
              <a:t> </a:t>
            </a:r>
            <a:r>
              <a:rPr lang="ru-RU" sz="1400" dirty="0" smtClean="0"/>
              <a:t>99</a:t>
            </a:r>
          </a:p>
          <a:p>
            <a:pPr algn="ctr"/>
            <a:r>
              <a:rPr lang="en-US" sz="1400" dirty="0" smtClean="0"/>
              <a:t>office@cir.tgl.ru</a:t>
            </a:r>
            <a:r>
              <a:rPr lang="ru-RU" sz="1400" dirty="0" smtClean="0"/>
              <a:t>, </a:t>
            </a:r>
            <a:r>
              <a:rPr lang="en-US" sz="1400" dirty="0" smtClean="0"/>
              <a:t>cir.tgl.ru</a:t>
            </a:r>
            <a:r>
              <a:rPr lang="ru-RU" sz="1400" dirty="0" smtClean="0"/>
              <a:t>, </a:t>
            </a:r>
            <a:r>
              <a:rPr lang="en-US" sz="1400" dirty="0" smtClean="0"/>
              <a:t>vk.com/</a:t>
            </a:r>
            <a:r>
              <a:rPr lang="en-US" sz="1400" dirty="0" err="1" smtClean="0"/>
              <a:t>cirtglru</a:t>
            </a:r>
            <a:endParaRPr lang="ru-RU" sz="1400" dirty="0" smtClean="0"/>
          </a:p>
        </p:txBody>
      </p:sp>
      <p:pic>
        <p:nvPicPr>
          <p:cNvPr id="29" name="Picture 3" descr="D:\ПРЕЗЕНТАЦИИ\2020 элементы\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07759"/>
            <a:ext cx="9144000" cy="322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9933" y="771550"/>
            <a:ext cx="1224136" cy="1349213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1943708" y="2370139"/>
            <a:ext cx="52565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0070C0"/>
                </a:solidFill>
                <a:latin typeface="+mj-lt"/>
              </a:rPr>
              <a:t>Муниципальное бюджетное образовательное </a:t>
            </a:r>
            <a:r>
              <a:rPr lang="ru-RU" sz="1600" b="1" dirty="0" smtClean="0">
                <a:solidFill>
                  <a:srgbClr val="0070C0"/>
                </a:solidFill>
                <a:latin typeface="+mj-lt"/>
              </a:rPr>
              <a:t>учреждение дополнительного </a:t>
            </a:r>
            <a:r>
              <a:rPr lang="ru-RU" sz="1600" b="1" dirty="0">
                <a:solidFill>
                  <a:srgbClr val="0070C0"/>
                </a:solidFill>
                <a:latin typeface="+mj-lt"/>
              </a:rPr>
              <a:t>образования</a:t>
            </a:r>
          </a:p>
          <a:p>
            <a:pPr algn="ctr"/>
            <a:r>
              <a:rPr lang="ru-RU" sz="1600" b="1" dirty="0">
                <a:solidFill>
                  <a:srgbClr val="0070C0"/>
                </a:solidFill>
                <a:latin typeface="+mj-lt"/>
              </a:rPr>
              <a:t>«Гуманитарный центр интеллектуального </a:t>
            </a:r>
            <a:r>
              <a:rPr lang="ru-RU" sz="1600" b="1" dirty="0" smtClean="0">
                <a:solidFill>
                  <a:srgbClr val="0070C0"/>
                </a:solidFill>
                <a:latin typeface="+mj-lt"/>
              </a:rPr>
              <a:t>развития» городского </a:t>
            </a:r>
            <a:r>
              <a:rPr lang="ru-RU" sz="1600" b="1" dirty="0">
                <a:solidFill>
                  <a:srgbClr val="0070C0"/>
                </a:solidFill>
                <a:latin typeface="+mj-lt"/>
              </a:rPr>
              <a:t>округа </a:t>
            </a:r>
            <a:r>
              <a:rPr lang="ru-RU" sz="1600" b="1" dirty="0" smtClean="0">
                <a:solidFill>
                  <a:srgbClr val="0070C0"/>
                </a:solidFill>
                <a:latin typeface="+mj-lt"/>
              </a:rPr>
              <a:t>Тольятти</a:t>
            </a:r>
            <a:endParaRPr lang="ru-RU" sz="1600" b="1" dirty="0">
              <a:solidFill>
                <a:srgbClr val="0070C0"/>
              </a:solidFill>
              <a:latin typeface="+mj-lt"/>
            </a:endParaRPr>
          </a:p>
        </p:txBody>
      </p:sp>
      <p:pic>
        <p:nvPicPr>
          <p:cNvPr id="30" name="Picture 3" descr="D:\ПРЕЗЕНТАЦИИ\2020 элементы\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0" y="4625355"/>
            <a:ext cx="9144000" cy="322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9875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2867</TotalTime>
  <Words>555</Words>
  <Application>Microsoft Office PowerPoint</Application>
  <PresentationFormat>Экран (16:9)</PresentationFormat>
  <Paragraphs>115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nastya</cp:lastModifiedBy>
  <cp:revision>161</cp:revision>
  <dcterms:created xsi:type="dcterms:W3CDTF">2020-08-26T06:04:04Z</dcterms:created>
  <dcterms:modified xsi:type="dcterms:W3CDTF">2024-09-18T13:07:34Z</dcterms:modified>
</cp:coreProperties>
</file>